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0"/>
  </p:notesMasterIdLst>
  <p:sldIdLst>
    <p:sldId id="256" r:id="rId2"/>
    <p:sldId id="305" r:id="rId3"/>
    <p:sldId id="310" r:id="rId4"/>
    <p:sldId id="312" r:id="rId5"/>
    <p:sldId id="306" r:id="rId6"/>
    <p:sldId id="311" r:id="rId7"/>
    <p:sldId id="309" r:id="rId8"/>
    <p:sldId id="308" r:id="rId9"/>
    <p:sldId id="336" r:id="rId10"/>
    <p:sldId id="307" r:id="rId11"/>
    <p:sldId id="314" r:id="rId12"/>
    <p:sldId id="315" r:id="rId13"/>
    <p:sldId id="317" r:id="rId14"/>
    <p:sldId id="316" r:id="rId15"/>
    <p:sldId id="337" r:id="rId16"/>
    <p:sldId id="319" r:id="rId17"/>
    <p:sldId id="318" r:id="rId18"/>
    <p:sldId id="334" r:id="rId19"/>
    <p:sldId id="320" r:id="rId20"/>
    <p:sldId id="321" r:id="rId21"/>
    <p:sldId id="335" r:id="rId22"/>
    <p:sldId id="326" r:id="rId23"/>
    <p:sldId id="328" r:id="rId24"/>
    <p:sldId id="329" r:id="rId25"/>
    <p:sldId id="333" r:id="rId26"/>
    <p:sldId id="330" r:id="rId27"/>
    <p:sldId id="332" r:id="rId28"/>
    <p:sldId id="29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FF00FF"/>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5" d="100"/>
          <a:sy n="75" d="100"/>
        </p:scale>
        <p:origin x="28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3987A-629B-418F-94A6-7C427A4A0991}"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E41B25-6A31-406D-AECC-A8EA568711BC}" type="slidenum">
              <a:rPr lang="en-US" smtClean="0"/>
              <a:t>‹#›</a:t>
            </a:fld>
            <a:endParaRPr lang="en-US"/>
          </a:p>
        </p:txBody>
      </p:sp>
    </p:spTree>
    <p:extLst>
      <p:ext uri="{BB962C8B-B14F-4D97-AF65-F5344CB8AC3E}">
        <p14:creationId xmlns:p14="http://schemas.microsoft.com/office/powerpoint/2010/main" val="3371841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785001" y="3764716"/>
            <a:ext cx="6801612" cy="1239894"/>
          </a:xfrm>
          <a:noFill/>
        </p:spPr>
        <p:txBody>
          <a:bodyPr>
            <a:normAutofit/>
          </a:bodyPr>
          <a:lstStyle>
            <a:lvl1pPr marL="0" indent="0" algn="ctr">
              <a:buNone/>
              <a:def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026" name="Picture 2" descr="Chess business strategy, corporate strategy, grand strategy, marketing  strategy, strategic management icon - Download on Iconfinder">
            <a:extLst>
              <a:ext uri="{FF2B5EF4-FFF2-40B4-BE49-F238E27FC236}">
                <a16:creationId xmlns:a16="http://schemas.microsoft.com/office/drawing/2014/main" id="{732284EC-1D61-46D9-A68E-52FD383B30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TU - Business and Technology University- სიახლეები">
            <a:extLst>
              <a:ext uri="{FF2B5EF4-FFF2-40B4-BE49-F238E27FC236}">
                <a16:creationId xmlns:a16="http://schemas.microsoft.com/office/drawing/2014/main" id="{6130A61E-4BB1-43C0-91D6-38AA208EAE42}"/>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9535"/>
          <a:stretch/>
        </p:blipFill>
        <p:spPr bwMode="auto">
          <a:xfrm>
            <a:off x="5576207" y="5144000"/>
            <a:ext cx="865675" cy="95281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41F3F27F-496D-41E5-9322-1F4218A65D22}"/>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3C217C09-33CB-4D13-BDEA-F50B13596EFA}"/>
              </a:ext>
            </a:extLst>
          </p:cNvPr>
          <p:cNvSpPr>
            <a:spLocks noGrp="1"/>
          </p:cNvSpPr>
          <p:nvPr>
            <p:ph type="dt" sz="half" idx="10"/>
          </p:nvPr>
        </p:nvSpPr>
        <p:spPr/>
        <p:txBody>
          <a:bodyPr/>
          <a:lstStyle/>
          <a:p>
            <a:fld id="{AFB555B3-45B8-45EE-8926-54D2BE35E46B}" type="datetime1">
              <a:rPr lang="en-US" smtClean="0"/>
              <a:t>5/24/2023</a:t>
            </a:fld>
            <a:endParaRPr lang="en-US" dirty="0"/>
          </a:p>
        </p:txBody>
      </p:sp>
      <p:sp>
        <p:nvSpPr>
          <p:cNvPr id="10" name="Footer Placeholder 9">
            <a:extLst>
              <a:ext uri="{FF2B5EF4-FFF2-40B4-BE49-F238E27FC236}">
                <a16:creationId xmlns:a16="http://schemas.microsoft.com/office/drawing/2014/main" id="{29C38C3D-4C53-42D7-A10C-6D708D51A859}"/>
              </a:ext>
            </a:extLst>
          </p:cNvPr>
          <p:cNvSpPr>
            <a:spLocks noGrp="1"/>
          </p:cNvSpPr>
          <p:nvPr>
            <p:ph type="ftr" sz="quarter" idx="11"/>
          </p:nvPr>
        </p:nvSpPr>
        <p:spPr/>
        <p:txBody>
          <a:bodyPr/>
          <a:lstStyle/>
          <a:p>
            <a:r>
              <a:rPr lang="ka-GE"/>
              <a:t>სტრატეგიული მენეჯმენტი </a:t>
            </a:r>
            <a:endParaRPr lang="en-US" dirty="0"/>
          </a:p>
        </p:txBody>
      </p:sp>
      <p:sp>
        <p:nvSpPr>
          <p:cNvPr id="11" name="Slide Number Placeholder 10">
            <a:extLst>
              <a:ext uri="{FF2B5EF4-FFF2-40B4-BE49-F238E27FC236}">
                <a16:creationId xmlns:a16="http://schemas.microsoft.com/office/drawing/2014/main" id="{B0A49C13-64DE-4FA0-9C60-0C9F0751E191}"/>
              </a:ext>
            </a:extLst>
          </p:cNvPr>
          <p:cNvSpPr>
            <a:spLocks noGrp="1"/>
          </p:cNvSpPr>
          <p:nvPr>
            <p:ph type="sldNum" sz="quarter" idx="12"/>
          </p:nvPr>
        </p:nvSpPr>
        <p:spPr/>
        <p:txBody>
          <a:bodyPr/>
          <a:lstStyle/>
          <a:p>
            <a:fld id="{362FAFB8-16F9-483B-8CB3-441264DA4B1D}" type="slidenum">
              <a:rPr lang="en-US" smtClean="0"/>
              <a:t>‹#›</a:t>
            </a:fld>
            <a:endParaRPr lang="en-US"/>
          </a:p>
        </p:txBody>
      </p:sp>
    </p:spTree>
    <p:extLst>
      <p:ext uri="{BB962C8B-B14F-4D97-AF65-F5344CB8AC3E}">
        <p14:creationId xmlns:p14="http://schemas.microsoft.com/office/powerpoint/2010/main" val="102718766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6EC999-8C0A-4062-83BC-07064176BEB5}" type="datetime1">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FAFB8-16F9-483B-8CB3-441264DA4B1D}" type="slidenum">
              <a:rPr lang="en-US" smtClean="0"/>
              <a:t>‹#›</a:t>
            </a:fld>
            <a:endParaRPr lang="en-US"/>
          </a:p>
        </p:txBody>
      </p:sp>
      <p:pic>
        <p:nvPicPr>
          <p:cNvPr id="7" name="Picture 2" descr="Chess business strategy, corporate strategy, grand strategy, marketing  strategy, strategic management icon - Download on Iconfinder">
            <a:extLst>
              <a:ext uri="{FF2B5EF4-FFF2-40B4-BE49-F238E27FC236}">
                <a16:creationId xmlns:a16="http://schemas.microsoft.com/office/drawing/2014/main" id="{7EE531C2-2364-4344-A83C-D37F832550B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374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0A28B2-AFD3-4792-BF75-ABCA96170ED3}" type="datetime1">
              <a:rPr lang="en-US" smtClean="0"/>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2FAFB8-16F9-483B-8CB3-441264DA4B1D}" type="slidenum">
              <a:rPr lang="en-US" smtClean="0"/>
              <a:t>‹#›</a:t>
            </a:fld>
            <a:endParaRPr lang="en-US"/>
          </a:p>
        </p:txBody>
      </p:sp>
      <p:pic>
        <p:nvPicPr>
          <p:cNvPr id="7" name="Picture 2" descr="Chess business strategy, corporate strategy, grand strategy, marketing  strategy, strategic management icon - Download on Iconfinder">
            <a:extLst>
              <a:ext uri="{FF2B5EF4-FFF2-40B4-BE49-F238E27FC236}">
                <a16:creationId xmlns:a16="http://schemas.microsoft.com/office/drawing/2014/main" id="{A4EB1ED4-BF78-4B50-BC67-1D7AA75FC23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4153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473691-EC12-40AC-9BE7-5FD3A608096C}" type="datetime1">
              <a:rPr lang="en-US" smtClean="0"/>
              <a:t>5/24/2023</a:t>
            </a:fld>
            <a:endParaRPr lang="en-US"/>
          </a:p>
        </p:txBody>
      </p:sp>
      <p:sp>
        <p:nvSpPr>
          <p:cNvPr id="8" name="Footer Placeholder 7"/>
          <p:cNvSpPr>
            <a:spLocks noGrp="1"/>
          </p:cNvSpPr>
          <p:nvPr>
            <p:ph type="ftr" sz="quarter" idx="11"/>
          </p:nvPr>
        </p:nvSpPr>
        <p:spPr/>
        <p:txBody>
          <a:bodyPr/>
          <a:lstStyle>
            <a:lvl1pPr>
              <a:defRPr>
                <a:solidFill>
                  <a:srgbClr val="0070C0">
                    <a:alpha val="70000"/>
                  </a:srgbClr>
                </a:solidFill>
              </a:defRPr>
            </a:lvl1pPr>
          </a:lstStyle>
          <a:p>
            <a:endParaRPr lang="en-US" dirty="0"/>
          </a:p>
        </p:txBody>
      </p:sp>
      <p:sp>
        <p:nvSpPr>
          <p:cNvPr id="9" name="Slide Number Placeholder 8"/>
          <p:cNvSpPr>
            <a:spLocks noGrp="1"/>
          </p:cNvSpPr>
          <p:nvPr>
            <p:ph type="sldNum" sz="quarter" idx="12"/>
          </p:nvPr>
        </p:nvSpPr>
        <p:spPr/>
        <p:txBody>
          <a:bodyPr/>
          <a:lstStyle/>
          <a:p>
            <a:fld id="{362FAFB8-16F9-483B-8CB3-441264DA4B1D}" type="slidenum">
              <a:rPr lang="en-US" smtClean="0"/>
              <a:t>‹#›</a:t>
            </a:fld>
            <a:endParaRPr lang="en-US"/>
          </a:p>
        </p:txBody>
      </p:sp>
      <p:pic>
        <p:nvPicPr>
          <p:cNvPr id="10" name="Picture 2" descr="Chess business strategy, corporate strategy, grand strategy, marketing  strategy, strategic management icon - Download on Iconfinder">
            <a:extLst>
              <a:ext uri="{FF2B5EF4-FFF2-40B4-BE49-F238E27FC236}">
                <a16:creationId xmlns:a16="http://schemas.microsoft.com/office/drawing/2014/main" id="{4119FE73-BF3A-4334-9188-CCBF8773B2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1418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55445" y="1682575"/>
            <a:ext cx="8991600" cy="1645920"/>
          </a:xfrm>
          <a:no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750439" y="3579392"/>
            <a:ext cx="6801612" cy="1265082"/>
          </a:xfrm>
        </p:spPr>
        <p:txBody>
          <a:bodyPr anchor="t" anchorCtr="1">
            <a:normAutofit/>
          </a:bodyPr>
          <a:lstStyle>
            <a:lvl1pPr marL="0" indent="0" algn="ctr" defTabSz="914400" rtl="0" eaLnBrk="1" latinLnBrk="0" hangingPunct="1">
              <a:lnSpc>
                <a:spcPct val="100000"/>
              </a:lnSpc>
              <a:spcBef>
                <a:spcPts val="1000"/>
              </a:spcBef>
              <a:buClr>
                <a:schemeClr val="accent2"/>
              </a:buClr>
              <a:buFont typeface="Arial" panose="020B0604020202020204" pitchFamily="34" charset="0"/>
              <a:buNone/>
              <a:defRPr lang="en-US" sz="2000" b="1" kern="1200"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6"/>
          <p:cNvSpPr>
            <a:spLocks noGrp="1"/>
          </p:cNvSpPr>
          <p:nvPr>
            <p:ph type="dt" sz="half" idx="10"/>
          </p:nvPr>
        </p:nvSpPr>
        <p:spPr/>
        <p:txBody>
          <a:bodyPr/>
          <a:lstStyle/>
          <a:p>
            <a:fld id="{22C7D4C1-B15B-4F4A-9704-5047B68D441F}" type="datetime1">
              <a:rPr lang="en-US" smtClean="0"/>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2FAFB8-16F9-483B-8CB3-441264DA4B1D}" type="slidenum">
              <a:rPr lang="en-US" smtClean="0"/>
              <a:t>‹#›</a:t>
            </a:fld>
            <a:endParaRPr lang="en-US" dirty="0"/>
          </a:p>
        </p:txBody>
      </p:sp>
      <p:pic>
        <p:nvPicPr>
          <p:cNvPr id="10" name="Picture 2" descr="Chess business strategy, corporate strategy, grand strategy, marketing  strategy, strategic management icon - Download on Iconfinder">
            <a:extLst>
              <a:ext uri="{FF2B5EF4-FFF2-40B4-BE49-F238E27FC236}">
                <a16:creationId xmlns:a16="http://schemas.microsoft.com/office/drawing/2014/main" id="{29849038-270C-4703-92A0-4430A0FD78F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BTU - Business and Technology University- სიახლეები">
            <a:extLst>
              <a:ext uri="{FF2B5EF4-FFF2-40B4-BE49-F238E27FC236}">
                <a16:creationId xmlns:a16="http://schemas.microsoft.com/office/drawing/2014/main" id="{B27E72C7-CAEE-4F62-8152-9D2FFAF6F7BA}"/>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49535"/>
          <a:stretch/>
        </p:blipFill>
        <p:spPr bwMode="auto">
          <a:xfrm>
            <a:off x="5510893" y="5002776"/>
            <a:ext cx="938894" cy="1033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80634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8A5BFB8-7F92-4201-9A81-72193532A296}" type="datetime1">
              <a:rPr lang="en-US" smtClean="0"/>
              <a:t>5/24/2023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362FAFB8-16F9-483B-8CB3-441264DA4B1D}" type="slidenum">
              <a:rPr lang="en-US" smtClean="0"/>
              <a:t>‹#›</a:t>
            </a:fld>
            <a:endParaRPr lang="en-US"/>
          </a:p>
        </p:txBody>
      </p:sp>
      <p:pic>
        <p:nvPicPr>
          <p:cNvPr id="11" name="Picture 2" descr="Chess business strategy, corporate strategy, grand strategy, marketing  strategy, strategic management icon - Download on Iconfinder">
            <a:extLst>
              <a:ext uri="{FF2B5EF4-FFF2-40B4-BE49-F238E27FC236}">
                <a16:creationId xmlns:a16="http://schemas.microsoft.com/office/drawing/2014/main" id="{351C17B6-87CD-46D8-8A08-46D4472E560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239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FCEC013-F247-485D-A2A2-1885E0E0D023}" type="datetime1">
              <a:rPr lang="en-US" smtClean="0"/>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2FAFB8-16F9-483B-8CB3-441264DA4B1D}"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pic>
        <p:nvPicPr>
          <p:cNvPr id="12" name="Picture 2" descr="Chess business strategy, corporate strategy, grand strategy, marketing  strategy, strategic management icon - Download on Iconfinder">
            <a:extLst>
              <a:ext uri="{FF2B5EF4-FFF2-40B4-BE49-F238E27FC236}">
                <a16:creationId xmlns:a16="http://schemas.microsoft.com/office/drawing/2014/main" id="{F2C7551A-365A-4E6B-B164-2FA0AA361A6A}"/>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1623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F373A30-10A4-4A32-9F76-72245A4ACA10}" type="datetime1">
              <a:rPr lang="en-US" smtClean="0"/>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2FAFB8-16F9-483B-8CB3-441264DA4B1D}" type="slidenum">
              <a:rPr lang="en-US" smtClean="0"/>
              <a:t>‹#›</a:t>
            </a:fld>
            <a:endParaRPr lang="en-US"/>
          </a:p>
        </p:txBody>
      </p:sp>
      <p:pic>
        <p:nvPicPr>
          <p:cNvPr id="6" name="Picture 2" descr="Chess business strategy, corporate strategy, grand strategy, marketing  strategy, strategic management icon - Download on Iconfinder">
            <a:extLst>
              <a:ext uri="{FF2B5EF4-FFF2-40B4-BE49-F238E27FC236}">
                <a16:creationId xmlns:a16="http://schemas.microsoft.com/office/drawing/2014/main" id="{7A1975AC-567C-4794-9773-1B312C00758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075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9FB97A-5B63-44D3-9CEC-D77CFEE9295F}" type="datetime1">
              <a:rPr lang="en-US" smtClean="0"/>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2FAFB8-16F9-483B-8CB3-441264DA4B1D}" type="slidenum">
              <a:rPr lang="en-US" smtClean="0"/>
              <a:t>‹#›</a:t>
            </a:fld>
            <a:endParaRPr lang="en-US"/>
          </a:p>
        </p:txBody>
      </p:sp>
      <p:pic>
        <p:nvPicPr>
          <p:cNvPr id="5" name="Picture 2" descr="Chess business strategy, corporate strategy, grand strategy, marketing  strategy, strategic management icon - Download on Iconfinder">
            <a:extLst>
              <a:ext uri="{FF2B5EF4-FFF2-40B4-BE49-F238E27FC236}">
                <a16:creationId xmlns:a16="http://schemas.microsoft.com/office/drawing/2014/main" id="{1F20D99A-E778-4C34-A1D5-0BEAA74C22D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47045" y="1709"/>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127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no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6259FB4-230B-448D-808E-A240FC4EBF54}" type="datetime1">
              <a:rPr lang="en-US" smtClean="0"/>
              <a:t>5/24/2023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362FAFB8-16F9-483B-8CB3-441264DA4B1D}" type="slidenum">
              <a:rPr lang="en-US" smtClean="0"/>
              <a:t>‹#›</a:t>
            </a:fld>
            <a:endParaRPr lang="en-US"/>
          </a:p>
        </p:txBody>
      </p:sp>
      <p:pic>
        <p:nvPicPr>
          <p:cNvPr id="12" name="Picture 2" descr="Chess business strategy, corporate strategy, grand strategy, marketing  strategy, strategic management icon - Download on Iconfinder">
            <a:extLst>
              <a:ext uri="{FF2B5EF4-FFF2-40B4-BE49-F238E27FC236}">
                <a16:creationId xmlns:a16="http://schemas.microsoft.com/office/drawing/2014/main" id="{C0A9F50A-B6D7-4379-8C0A-127C6E8E2EE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998" y="14057"/>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1646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no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C456B54-09DA-4DDA-910E-221CB3307150}" type="datetime1">
              <a:rPr lang="en-US" smtClean="0"/>
              <a:t>5/24/2023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362FAFB8-16F9-483B-8CB3-441264DA4B1D}" type="slidenum">
              <a:rPr lang="en-US" smtClean="0"/>
              <a:t>‹#›</a:t>
            </a:fld>
            <a:endParaRPr lang="en-US"/>
          </a:p>
        </p:txBody>
      </p:sp>
      <p:pic>
        <p:nvPicPr>
          <p:cNvPr id="11" name="Picture 2" descr="Chess business strategy, corporate strategy, grand strategy, marketing  strategy, strategic management icon - Download on Iconfinder">
            <a:extLst>
              <a:ext uri="{FF2B5EF4-FFF2-40B4-BE49-F238E27FC236}">
                <a16:creationId xmlns:a16="http://schemas.microsoft.com/office/drawing/2014/main" id="{A92F2C67-2EED-47AB-AAF9-5B3E0C9407A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998" y="10628"/>
            <a:ext cx="1543348" cy="1543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745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custGeom>
            <a:avLst/>
            <a:gdLst>
              <a:gd name="connsiteX0" fmla="*/ 0 w 7729728"/>
              <a:gd name="connsiteY0" fmla="*/ 0 h 1188720"/>
              <a:gd name="connsiteX1" fmla="*/ 566847 w 7729728"/>
              <a:gd name="connsiteY1" fmla="*/ 0 h 1188720"/>
              <a:gd name="connsiteX2" fmla="*/ 979099 w 7729728"/>
              <a:gd name="connsiteY2" fmla="*/ 0 h 1188720"/>
              <a:gd name="connsiteX3" fmla="*/ 1777837 w 7729728"/>
              <a:gd name="connsiteY3" fmla="*/ 0 h 1188720"/>
              <a:gd name="connsiteX4" fmla="*/ 2344684 w 7729728"/>
              <a:gd name="connsiteY4" fmla="*/ 0 h 1188720"/>
              <a:gd name="connsiteX5" fmla="*/ 2911531 w 7729728"/>
              <a:gd name="connsiteY5" fmla="*/ 0 h 1188720"/>
              <a:gd name="connsiteX6" fmla="*/ 3710269 w 7729728"/>
              <a:gd name="connsiteY6" fmla="*/ 0 h 1188720"/>
              <a:gd name="connsiteX7" fmla="*/ 4199819 w 7729728"/>
              <a:gd name="connsiteY7" fmla="*/ 0 h 1188720"/>
              <a:gd name="connsiteX8" fmla="*/ 4998557 w 7729728"/>
              <a:gd name="connsiteY8" fmla="*/ 0 h 1188720"/>
              <a:gd name="connsiteX9" fmla="*/ 5797296 w 7729728"/>
              <a:gd name="connsiteY9" fmla="*/ 0 h 1188720"/>
              <a:gd name="connsiteX10" fmla="*/ 6441440 w 7729728"/>
              <a:gd name="connsiteY10" fmla="*/ 0 h 1188720"/>
              <a:gd name="connsiteX11" fmla="*/ 7729728 w 7729728"/>
              <a:gd name="connsiteY11" fmla="*/ 0 h 1188720"/>
              <a:gd name="connsiteX12" fmla="*/ 7729728 w 7729728"/>
              <a:gd name="connsiteY12" fmla="*/ 582473 h 1188720"/>
              <a:gd name="connsiteX13" fmla="*/ 7729728 w 7729728"/>
              <a:gd name="connsiteY13" fmla="*/ 1188720 h 1188720"/>
              <a:gd name="connsiteX14" fmla="*/ 7085584 w 7729728"/>
              <a:gd name="connsiteY14" fmla="*/ 1188720 h 1188720"/>
              <a:gd name="connsiteX15" fmla="*/ 6596035 w 7729728"/>
              <a:gd name="connsiteY15" fmla="*/ 1188720 h 1188720"/>
              <a:gd name="connsiteX16" fmla="*/ 5951891 w 7729728"/>
              <a:gd name="connsiteY16" fmla="*/ 1188720 h 1188720"/>
              <a:gd name="connsiteX17" fmla="*/ 5153152 w 7729728"/>
              <a:gd name="connsiteY17" fmla="*/ 1188720 h 1188720"/>
              <a:gd name="connsiteX18" fmla="*/ 4509008 w 7729728"/>
              <a:gd name="connsiteY18" fmla="*/ 1188720 h 1188720"/>
              <a:gd name="connsiteX19" fmla="*/ 4096756 w 7729728"/>
              <a:gd name="connsiteY19" fmla="*/ 1188720 h 1188720"/>
              <a:gd name="connsiteX20" fmla="*/ 3607206 w 7729728"/>
              <a:gd name="connsiteY20" fmla="*/ 1188720 h 1188720"/>
              <a:gd name="connsiteX21" fmla="*/ 2808468 w 7729728"/>
              <a:gd name="connsiteY21" fmla="*/ 1188720 h 1188720"/>
              <a:gd name="connsiteX22" fmla="*/ 2164324 w 7729728"/>
              <a:gd name="connsiteY22" fmla="*/ 1188720 h 1188720"/>
              <a:gd name="connsiteX23" fmla="*/ 1674774 w 7729728"/>
              <a:gd name="connsiteY23" fmla="*/ 1188720 h 1188720"/>
              <a:gd name="connsiteX24" fmla="*/ 1030630 w 7729728"/>
              <a:gd name="connsiteY24" fmla="*/ 1188720 h 1188720"/>
              <a:gd name="connsiteX25" fmla="*/ 618378 w 7729728"/>
              <a:gd name="connsiteY25" fmla="*/ 1188720 h 1188720"/>
              <a:gd name="connsiteX26" fmla="*/ 0 w 7729728"/>
              <a:gd name="connsiteY26" fmla="*/ 1188720 h 1188720"/>
              <a:gd name="connsiteX27" fmla="*/ 0 w 7729728"/>
              <a:gd name="connsiteY27" fmla="*/ 594360 h 1188720"/>
              <a:gd name="connsiteX28" fmla="*/ 0 w 7729728"/>
              <a:gd name="connsiteY28" fmla="*/ 0 h 118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29728" h="1188720" extrusionOk="0">
                <a:moveTo>
                  <a:pt x="0" y="0"/>
                </a:moveTo>
                <a:cubicBezTo>
                  <a:pt x="167746" y="-6294"/>
                  <a:pt x="385104" y="84"/>
                  <a:pt x="566847" y="0"/>
                </a:cubicBezTo>
                <a:cubicBezTo>
                  <a:pt x="748590" y="-84"/>
                  <a:pt x="886108" y="-2362"/>
                  <a:pt x="979099" y="0"/>
                </a:cubicBezTo>
                <a:cubicBezTo>
                  <a:pt x="1072090" y="2362"/>
                  <a:pt x="1385977" y="-35511"/>
                  <a:pt x="1777837" y="0"/>
                </a:cubicBezTo>
                <a:cubicBezTo>
                  <a:pt x="2169697" y="35511"/>
                  <a:pt x="2139107" y="4747"/>
                  <a:pt x="2344684" y="0"/>
                </a:cubicBezTo>
                <a:cubicBezTo>
                  <a:pt x="2550261" y="-4747"/>
                  <a:pt x="2654697" y="8872"/>
                  <a:pt x="2911531" y="0"/>
                </a:cubicBezTo>
                <a:cubicBezTo>
                  <a:pt x="3168365" y="-8872"/>
                  <a:pt x="3527910" y="-19264"/>
                  <a:pt x="3710269" y="0"/>
                </a:cubicBezTo>
                <a:cubicBezTo>
                  <a:pt x="3892628" y="19264"/>
                  <a:pt x="3960419" y="-10241"/>
                  <a:pt x="4199819" y="0"/>
                </a:cubicBezTo>
                <a:cubicBezTo>
                  <a:pt x="4439219" y="10241"/>
                  <a:pt x="4721010" y="17103"/>
                  <a:pt x="4998557" y="0"/>
                </a:cubicBezTo>
                <a:cubicBezTo>
                  <a:pt x="5276104" y="-17103"/>
                  <a:pt x="5414849" y="17989"/>
                  <a:pt x="5797296" y="0"/>
                </a:cubicBezTo>
                <a:cubicBezTo>
                  <a:pt x="6179743" y="-17989"/>
                  <a:pt x="6217150" y="-17205"/>
                  <a:pt x="6441440" y="0"/>
                </a:cubicBezTo>
                <a:cubicBezTo>
                  <a:pt x="6665730" y="17205"/>
                  <a:pt x="7244614" y="-61907"/>
                  <a:pt x="7729728" y="0"/>
                </a:cubicBezTo>
                <a:cubicBezTo>
                  <a:pt x="7737020" y="214906"/>
                  <a:pt x="7737270" y="370588"/>
                  <a:pt x="7729728" y="582473"/>
                </a:cubicBezTo>
                <a:cubicBezTo>
                  <a:pt x="7722186" y="794358"/>
                  <a:pt x="7736706" y="897490"/>
                  <a:pt x="7729728" y="1188720"/>
                </a:cubicBezTo>
                <a:cubicBezTo>
                  <a:pt x="7557816" y="1220293"/>
                  <a:pt x="7385047" y="1166406"/>
                  <a:pt x="7085584" y="1188720"/>
                </a:cubicBezTo>
                <a:cubicBezTo>
                  <a:pt x="6786121" y="1211034"/>
                  <a:pt x="6733222" y="1204295"/>
                  <a:pt x="6596035" y="1188720"/>
                </a:cubicBezTo>
                <a:cubicBezTo>
                  <a:pt x="6458848" y="1173145"/>
                  <a:pt x="6151605" y="1176063"/>
                  <a:pt x="5951891" y="1188720"/>
                </a:cubicBezTo>
                <a:cubicBezTo>
                  <a:pt x="5752177" y="1201377"/>
                  <a:pt x="5531112" y="1187579"/>
                  <a:pt x="5153152" y="1188720"/>
                </a:cubicBezTo>
                <a:cubicBezTo>
                  <a:pt x="4775192" y="1189861"/>
                  <a:pt x="4818585" y="1200608"/>
                  <a:pt x="4509008" y="1188720"/>
                </a:cubicBezTo>
                <a:cubicBezTo>
                  <a:pt x="4199431" y="1176832"/>
                  <a:pt x="4223687" y="1178133"/>
                  <a:pt x="4096756" y="1188720"/>
                </a:cubicBezTo>
                <a:cubicBezTo>
                  <a:pt x="3969825" y="1199307"/>
                  <a:pt x="3848154" y="1195045"/>
                  <a:pt x="3607206" y="1188720"/>
                </a:cubicBezTo>
                <a:cubicBezTo>
                  <a:pt x="3366258" y="1182396"/>
                  <a:pt x="3079545" y="1204423"/>
                  <a:pt x="2808468" y="1188720"/>
                </a:cubicBezTo>
                <a:cubicBezTo>
                  <a:pt x="2537391" y="1173017"/>
                  <a:pt x="2472204" y="1213739"/>
                  <a:pt x="2164324" y="1188720"/>
                </a:cubicBezTo>
                <a:cubicBezTo>
                  <a:pt x="1856444" y="1163701"/>
                  <a:pt x="1813556" y="1177325"/>
                  <a:pt x="1674774" y="1188720"/>
                </a:cubicBezTo>
                <a:cubicBezTo>
                  <a:pt x="1535992" y="1200116"/>
                  <a:pt x="1310340" y="1184148"/>
                  <a:pt x="1030630" y="1188720"/>
                </a:cubicBezTo>
                <a:cubicBezTo>
                  <a:pt x="750920" y="1193292"/>
                  <a:pt x="808745" y="1175763"/>
                  <a:pt x="618378" y="1188720"/>
                </a:cubicBezTo>
                <a:cubicBezTo>
                  <a:pt x="428011" y="1201677"/>
                  <a:pt x="154420" y="1181955"/>
                  <a:pt x="0" y="1188720"/>
                </a:cubicBezTo>
                <a:cubicBezTo>
                  <a:pt x="5650" y="1045572"/>
                  <a:pt x="-6914" y="856642"/>
                  <a:pt x="0" y="594360"/>
                </a:cubicBezTo>
                <a:cubicBezTo>
                  <a:pt x="6914" y="332078"/>
                  <a:pt x="-19494" y="161362"/>
                  <a:pt x="0" y="0"/>
                </a:cubicBezTo>
                <a:close/>
              </a:path>
            </a:pathLst>
          </a:custGeom>
          <a:noFill/>
          <a:ln w="31750" cap="sq">
            <a:solidFill>
              <a:srgbClr val="404040"/>
            </a:solidFill>
            <a:miter lim="800000"/>
            <a:extLst>
              <a:ext uri="{C807C97D-BFC1-408E-A445-0C87EB9F89A2}">
                <ask:lineSketchStyleProps xmlns:ask="http://schemas.microsoft.com/office/drawing/2018/sketchyshapes" sd="1219033472">
                  <a:prstGeom prst="rect">
                    <a:avLst/>
                  </a:prstGeom>
                  <ask:type>
                    <ask:lineSketchFreehand/>
                  </ask:type>
                </ask:lineSketchStyleProps>
              </a:ext>
            </a:extLst>
          </a:ln>
        </p:spPr>
        <p:txBody>
          <a:bodyPr vert="horz" lIns="182880" tIns="182880" rIns="182880" bIns="182880" rtlCol="0" anchor="ctr">
            <a:normAutofit/>
          </a:bodyPr>
          <a:lstStyle/>
          <a:p>
            <a:r>
              <a:rPr lang="en-US" dirty="0"/>
              <a:t>Click to edit Master title style</a:t>
            </a:r>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AFB555B3-45B8-45EE-8926-54D2BE35E46B}" type="datetime1">
              <a:rPr lang="en-US" smtClean="0"/>
              <a:t>5/24/2023</a:t>
            </a:fld>
            <a:endParaRPr lang="en-US" dirty="0"/>
          </a:p>
        </p:txBody>
      </p:sp>
      <p:sp>
        <p:nvSpPr>
          <p:cNvPr id="5" name="Footer Placeholder 4"/>
          <p:cNvSpPr>
            <a:spLocks noGrp="1"/>
          </p:cNvSpPr>
          <p:nvPr>
            <p:ph type="ftr" sz="quarter" idx="3"/>
          </p:nvPr>
        </p:nvSpPr>
        <p:spPr>
          <a:xfrm>
            <a:off x="1317396" y="6248400"/>
            <a:ext cx="5901189" cy="320040"/>
          </a:xfrm>
          <a:prstGeom prst="rect">
            <a:avLst/>
          </a:prstGeom>
        </p:spPr>
        <p:txBody>
          <a:bodyPr vert="horz" lIns="91440" tIns="45720" rIns="91440" bIns="45720" rtlCol="0" anchor="ctr"/>
          <a:lstStyle>
            <a:lvl1pPr algn="l">
              <a:defRPr sz="1050" i="1">
                <a:solidFill>
                  <a:srgbClr val="0070C0">
                    <a:alpha val="70000"/>
                  </a:srgbClr>
                </a:solidFill>
              </a:defRPr>
            </a:lvl1pPr>
          </a:lstStyle>
          <a:p>
            <a:r>
              <a:rPr lang="ka-GE" dirty="0"/>
              <a:t>სტრატეგიული მენეჯმენტი </a:t>
            </a:r>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62FAFB8-16F9-483B-8CB3-441264DA4B1D}" type="slidenum">
              <a:rPr lang="en-US" smtClean="0"/>
              <a:t>‹#›</a:t>
            </a:fld>
            <a:endParaRPr lang="en-US"/>
          </a:p>
        </p:txBody>
      </p:sp>
    </p:spTree>
    <p:extLst>
      <p:ext uri="{BB962C8B-B14F-4D97-AF65-F5344CB8AC3E}">
        <p14:creationId xmlns:p14="http://schemas.microsoft.com/office/powerpoint/2010/main" val="18243669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D05C9-DF6B-4791-B1B6-84B63956D6F2}"/>
              </a:ext>
            </a:extLst>
          </p:cNvPr>
          <p:cNvSpPr>
            <a:spLocks noGrp="1"/>
          </p:cNvSpPr>
          <p:nvPr>
            <p:ph type="ctrTitle"/>
          </p:nvPr>
        </p:nvSpPr>
        <p:spPr>
          <a:xfrm>
            <a:off x="1583575" y="1905051"/>
            <a:ext cx="8991600" cy="1645920"/>
          </a:xfrm>
        </p:spPr>
        <p:txBody>
          <a:bodyPr/>
          <a:lstStyle/>
          <a:p>
            <a:r>
              <a:rPr lang="en-US" dirty="0"/>
              <a:t>Strategic management</a:t>
            </a:r>
            <a:br>
              <a:rPr lang="en-US" dirty="0"/>
            </a:br>
            <a:r>
              <a:rPr lang="en-US" dirty="0"/>
              <a:t>Chapter 10</a:t>
            </a:r>
          </a:p>
        </p:txBody>
      </p:sp>
      <p:sp>
        <p:nvSpPr>
          <p:cNvPr id="3" name="Subtitle 2">
            <a:extLst>
              <a:ext uri="{FF2B5EF4-FFF2-40B4-BE49-F238E27FC236}">
                <a16:creationId xmlns:a16="http://schemas.microsoft.com/office/drawing/2014/main" id="{C57EC4E5-6EE0-460F-BEB9-C4360A27A6B5}"/>
              </a:ext>
            </a:extLst>
          </p:cNvPr>
          <p:cNvSpPr>
            <a:spLocks noGrp="1"/>
          </p:cNvSpPr>
          <p:nvPr>
            <p:ph type="subTitle" idx="1"/>
          </p:nvPr>
        </p:nvSpPr>
        <p:spPr/>
        <p:txBody>
          <a:bodyPr/>
          <a:lstStyle/>
          <a:p>
            <a:r>
              <a:rPr lang="en-US" sz="1800" dirty="0">
                <a:solidFill>
                  <a:srgbClr val="000000"/>
                </a:solidFill>
                <a:effectLst/>
                <a:latin typeface="Sylfaen" panose="010A0502050306030303" pitchFamily="18" charset="0"/>
                <a:ea typeface="Merriweather" panose="020B0604020202020204" pitchFamily="2" charset="0"/>
                <a:cs typeface="Merriweather" panose="020B0604020202020204" pitchFamily="2" charset="0"/>
              </a:rPr>
              <a:t>Strategic Management. Fred </a:t>
            </a:r>
            <a:r>
              <a:rPr lang="en-US" sz="1800" dirty="0" err="1">
                <a:solidFill>
                  <a:srgbClr val="000000"/>
                </a:solidFill>
                <a:effectLst/>
                <a:latin typeface="Sylfaen" panose="010A0502050306030303" pitchFamily="18" charset="0"/>
                <a:ea typeface="Merriweather" panose="020B0604020202020204" pitchFamily="2" charset="0"/>
                <a:cs typeface="Merriweather" panose="020B0604020202020204" pitchFamily="2" charset="0"/>
              </a:rPr>
              <a:t>R.David</a:t>
            </a:r>
            <a:r>
              <a:rPr lang="en-US" sz="1800" dirty="0">
                <a:solidFill>
                  <a:srgbClr val="000000"/>
                </a:solidFill>
                <a:effectLst/>
                <a:latin typeface="Sylfaen" panose="010A0502050306030303" pitchFamily="18" charset="0"/>
                <a:ea typeface="Merriweather" panose="020B0604020202020204" pitchFamily="2" charset="0"/>
                <a:cs typeface="Merriweather" panose="020B0604020202020204" pitchFamily="2" charset="0"/>
              </a:rPr>
              <a:t> • Forest </a:t>
            </a:r>
            <a:r>
              <a:rPr lang="en-US" sz="1800" dirty="0" err="1">
                <a:solidFill>
                  <a:srgbClr val="000000"/>
                </a:solidFill>
                <a:effectLst/>
                <a:latin typeface="Sylfaen" panose="010A0502050306030303" pitchFamily="18" charset="0"/>
                <a:ea typeface="Merriweather" panose="020B0604020202020204" pitchFamily="2" charset="0"/>
                <a:cs typeface="Merriweather" panose="020B0604020202020204" pitchFamily="2" charset="0"/>
              </a:rPr>
              <a:t>R.David</a:t>
            </a:r>
            <a:r>
              <a:rPr lang="en-US" sz="1800" dirty="0">
                <a:solidFill>
                  <a:srgbClr val="000000"/>
                </a:solidFill>
                <a:effectLst/>
                <a:latin typeface="Sylfaen" panose="010A0502050306030303" pitchFamily="18" charset="0"/>
                <a:ea typeface="Merriweather" panose="020B0604020202020204" pitchFamily="2" charset="0"/>
                <a:cs typeface="Merriweather" panose="020B0604020202020204" pitchFamily="2" charset="0"/>
              </a:rPr>
              <a:t>. 15th ed., 2015 .Pearson Education</a:t>
            </a:r>
            <a:endParaRPr lang="en-US" dirty="0"/>
          </a:p>
        </p:txBody>
      </p:sp>
    </p:spTree>
    <p:extLst>
      <p:ext uri="{BB962C8B-B14F-4D97-AF65-F5344CB8AC3E}">
        <p14:creationId xmlns:p14="http://schemas.microsoft.com/office/powerpoint/2010/main" val="725901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AD81E-CDA6-44D4-BA4B-11CA4F04FFE4}"/>
              </a:ext>
            </a:extLst>
          </p:cNvPr>
          <p:cNvSpPr>
            <a:spLocks noGrp="1"/>
          </p:cNvSpPr>
          <p:nvPr>
            <p:ph type="title"/>
          </p:nvPr>
        </p:nvSpPr>
        <p:spPr/>
        <p:txBody>
          <a:bodyPr/>
          <a:lstStyle/>
          <a:p>
            <a:r>
              <a:rPr lang="en-US" dirty="0"/>
              <a:t>Annual Objectives</a:t>
            </a:r>
          </a:p>
        </p:txBody>
      </p:sp>
      <p:sp>
        <p:nvSpPr>
          <p:cNvPr id="3" name="Content Placeholder 2">
            <a:extLst>
              <a:ext uri="{FF2B5EF4-FFF2-40B4-BE49-F238E27FC236}">
                <a16:creationId xmlns:a16="http://schemas.microsoft.com/office/drawing/2014/main" id="{528E083C-7F03-4492-89DC-080451CD9C0F}"/>
              </a:ext>
            </a:extLst>
          </p:cNvPr>
          <p:cNvSpPr>
            <a:spLocks noGrp="1"/>
          </p:cNvSpPr>
          <p:nvPr>
            <p:ph sz="half" idx="1"/>
          </p:nvPr>
        </p:nvSpPr>
        <p:spPr>
          <a:xfrm>
            <a:off x="2231136" y="2748142"/>
            <a:ext cx="3397412" cy="3101982"/>
          </a:xfrm>
        </p:spPr>
        <p:txBody>
          <a:bodyPr>
            <a:normAutofit/>
          </a:bodyPr>
          <a:lstStyle/>
          <a:p>
            <a:pPr algn="l"/>
            <a:r>
              <a:rPr lang="en-US" dirty="0">
                <a:latin typeface="TimesLTStd-Roman"/>
              </a:rPr>
              <a:t>M</a:t>
            </a:r>
            <a:r>
              <a:rPr lang="en-US" sz="1800" b="0" i="0" u="none" strike="noStrike" baseline="0" dirty="0">
                <a:latin typeface="TimesLTStd-Roman"/>
              </a:rPr>
              <a:t>easurable, </a:t>
            </a:r>
            <a:endParaRPr lang="ka-GE" sz="1800" b="0" i="0" u="none" strike="noStrike" baseline="0" dirty="0">
              <a:latin typeface="TimesLTStd-Roman"/>
            </a:endParaRPr>
          </a:p>
          <a:p>
            <a:pPr algn="l"/>
            <a:r>
              <a:rPr lang="en-US" dirty="0">
                <a:latin typeface="TimesLTStd-Roman"/>
              </a:rPr>
              <a:t>C</a:t>
            </a:r>
            <a:r>
              <a:rPr lang="en-US" sz="1800" b="0" i="0" u="none" strike="noStrike" baseline="0" dirty="0">
                <a:latin typeface="TimesLTStd-Roman"/>
              </a:rPr>
              <a:t>onsistent,</a:t>
            </a:r>
            <a:endParaRPr lang="ka-GE" sz="1800" b="0" i="0" u="none" strike="noStrike" baseline="0" dirty="0">
              <a:latin typeface="TimesLTStd-Roman"/>
            </a:endParaRPr>
          </a:p>
          <a:p>
            <a:pPr algn="l"/>
            <a:r>
              <a:rPr lang="en-US" dirty="0">
                <a:latin typeface="TimesLTStd-Roman"/>
              </a:rPr>
              <a:t>R</a:t>
            </a:r>
            <a:r>
              <a:rPr lang="en-US" sz="1800" b="0" i="0" u="none" strike="noStrike" baseline="0" dirty="0">
                <a:latin typeface="TimesLTStd-Roman"/>
              </a:rPr>
              <a:t>easonable, </a:t>
            </a:r>
            <a:endParaRPr lang="ka-GE" sz="1800" b="0" i="0" u="none" strike="noStrike" baseline="0" dirty="0">
              <a:latin typeface="TimesLTStd-Roman"/>
            </a:endParaRPr>
          </a:p>
          <a:p>
            <a:pPr algn="l"/>
            <a:r>
              <a:rPr lang="en-US" dirty="0">
                <a:latin typeface="TimesLTStd-Roman"/>
              </a:rPr>
              <a:t>C</a:t>
            </a:r>
            <a:r>
              <a:rPr lang="en-US" sz="1800" b="0" i="0" u="none" strike="noStrike" baseline="0" dirty="0">
                <a:latin typeface="TimesLTStd-Roman"/>
              </a:rPr>
              <a:t>hallenging, </a:t>
            </a:r>
            <a:endParaRPr lang="ka-GE" sz="1800" b="0" i="0" u="none" strike="noStrike" baseline="0" dirty="0">
              <a:latin typeface="TimesLTStd-Roman"/>
            </a:endParaRPr>
          </a:p>
          <a:p>
            <a:pPr algn="l"/>
            <a:r>
              <a:rPr lang="en-US" sz="1800" b="0" i="0" u="none" strike="noStrike" baseline="0" dirty="0">
                <a:latin typeface="TimesLTStd-Roman"/>
              </a:rPr>
              <a:t>Clear</a:t>
            </a:r>
            <a:r>
              <a:rPr lang="ka-GE" sz="1800" b="0" i="0" u="none" strike="noStrike" baseline="0" dirty="0">
                <a:latin typeface="TimesLTStd-Roman"/>
              </a:rPr>
              <a:t>.</a:t>
            </a:r>
          </a:p>
        </p:txBody>
      </p:sp>
      <p:pic>
        <p:nvPicPr>
          <p:cNvPr id="2050" name="Picture 2" descr="Restricted Logos">
            <a:extLst>
              <a:ext uri="{FF2B5EF4-FFF2-40B4-BE49-F238E27FC236}">
                <a16:creationId xmlns:a16="http://schemas.microsoft.com/office/drawing/2014/main" id="{BF1D25FD-EFE9-42DD-889B-50429143B6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2127" y="3208046"/>
            <a:ext cx="1961977" cy="196197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8ACBD092-233E-4185-A6E7-35DBA3B0B423}"/>
              </a:ext>
            </a:extLst>
          </p:cNvPr>
          <p:cNvSpPr txBox="1">
            <a:spLocks/>
          </p:cNvSpPr>
          <p:nvPr/>
        </p:nvSpPr>
        <p:spPr>
          <a:xfrm>
            <a:off x="5827986" y="2571127"/>
            <a:ext cx="3864863" cy="332218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2000" b="1" dirty="0"/>
              <a:t>maximize,</a:t>
            </a:r>
          </a:p>
          <a:p>
            <a:r>
              <a:rPr lang="en-US" sz="2000" b="1" dirty="0"/>
              <a:t>minimize,</a:t>
            </a:r>
            <a:endParaRPr lang="ka-GE" sz="2000" b="1" dirty="0"/>
          </a:p>
          <a:p>
            <a:r>
              <a:rPr lang="en-US" sz="2000" b="1" dirty="0"/>
              <a:t>as soon as possible,</a:t>
            </a:r>
            <a:endParaRPr lang="ka-GE" sz="2000" b="1" dirty="0"/>
          </a:p>
          <a:p>
            <a:r>
              <a:rPr lang="en-US" sz="2000" b="1" dirty="0"/>
              <a:t>adequate </a:t>
            </a:r>
            <a:endParaRPr lang="ka-GE" sz="2000" b="1" dirty="0"/>
          </a:p>
          <a:p>
            <a:r>
              <a:rPr lang="en-US" sz="2000" b="1" dirty="0"/>
              <a:t>“to improve communication”</a:t>
            </a:r>
          </a:p>
          <a:p>
            <a:r>
              <a:rPr lang="en-US" sz="2000" b="1" dirty="0"/>
              <a:t>“to improve performance” </a:t>
            </a:r>
          </a:p>
        </p:txBody>
      </p:sp>
    </p:spTree>
    <p:extLst>
      <p:ext uri="{BB962C8B-B14F-4D97-AF65-F5344CB8AC3E}">
        <p14:creationId xmlns:p14="http://schemas.microsoft.com/office/powerpoint/2010/main" val="2866796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30830-CB67-456D-97CA-1A6B7F38E5A9}"/>
              </a:ext>
            </a:extLst>
          </p:cNvPr>
          <p:cNvSpPr>
            <a:spLocks noGrp="1"/>
          </p:cNvSpPr>
          <p:nvPr>
            <p:ph type="title"/>
          </p:nvPr>
        </p:nvSpPr>
        <p:spPr/>
        <p:txBody>
          <a:bodyPr/>
          <a:lstStyle/>
          <a:p>
            <a:r>
              <a:rPr lang="en-US" dirty="0"/>
              <a:t>Policies</a:t>
            </a:r>
          </a:p>
        </p:txBody>
      </p:sp>
      <p:sp>
        <p:nvSpPr>
          <p:cNvPr id="3" name="Content Placeholder 2">
            <a:extLst>
              <a:ext uri="{FF2B5EF4-FFF2-40B4-BE49-F238E27FC236}">
                <a16:creationId xmlns:a16="http://schemas.microsoft.com/office/drawing/2014/main" id="{7245813D-7E2A-4CB7-994B-688383EEFA13}"/>
              </a:ext>
            </a:extLst>
          </p:cNvPr>
          <p:cNvSpPr>
            <a:spLocks noGrp="1"/>
          </p:cNvSpPr>
          <p:nvPr>
            <p:ph idx="1"/>
          </p:nvPr>
        </p:nvSpPr>
        <p:spPr>
          <a:xfrm>
            <a:off x="6736080" y="804672"/>
            <a:ext cx="4815840" cy="2046593"/>
          </a:xfrm>
        </p:spPr>
        <p:txBody>
          <a:bodyPr/>
          <a:lstStyle/>
          <a:p>
            <a:r>
              <a:rPr lang="en-US" dirty="0"/>
              <a:t>Carnival’s Paradise ship has a no smoking policy anywhere, anytime aboard ship</a:t>
            </a:r>
          </a:p>
          <a:p>
            <a:r>
              <a:rPr lang="en-US" dirty="0"/>
              <a:t>Walmart has a policy that it calls the “10 Foot” Rule, whereby customers can find assistance within 10 feet of anywhere in the store.</a:t>
            </a:r>
          </a:p>
          <a:p>
            <a:endParaRPr lang="en-US" dirty="0"/>
          </a:p>
          <a:p>
            <a:endParaRPr lang="en-US" dirty="0"/>
          </a:p>
        </p:txBody>
      </p:sp>
      <p:sp>
        <p:nvSpPr>
          <p:cNvPr id="4" name="Text Placeholder 3">
            <a:extLst>
              <a:ext uri="{FF2B5EF4-FFF2-40B4-BE49-F238E27FC236}">
                <a16:creationId xmlns:a16="http://schemas.microsoft.com/office/drawing/2014/main" id="{A7762612-3604-47B1-94AD-6D649E0A8011}"/>
              </a:ext>
            </a:extLst>
          </p:cNvPr>
          <p:cNvSpPr>
            <a:spLocks noGrp="1"/>
          </p:cNvSpPr>
          <p:nvPr>
            <p:ph type="body" sz="half" idx="2"/>
          </p:nvPr>
        </p:nvSpPr>
        <p:spPr/>
        <p:txBody>
          <a:bodyPr/>
          <a:lstStyle/>
          <a:p>
            <a:r>
              <a:rPr lang="en-US" dirty="0"/>
              <a:t>policy refers to specific guidelines, methods,</a:t>
            </a:r>
          </a:p>
          <a:p>
            <a:r>
              <a:rPr lang="en-US" dirty="0"/>
              <a:t>procedures, rules, forms, and administrative practices established to support and encourage work toward stated goals.</a:t>
            </a:r>
          </a:p>
        </p:txBody>
      </p:sp>
      <p:pic>
        <p:nvPicPr>
          <p:cNvPr id="6" name="Picture 5">
            <a:extLst>
              <a:ext uri="{FF2B5EF4-FFF2-40B4-BE49-F238E27FC236}">
                <a16:creationId xmlns:a16="http://schemas.microsoft.com/office/drawing/2014/main" id="{185E0261-415E-4509-A122-C2B6858BDD4A}"/>
              </a:ext>
            </a:extLst>
          </p:cNvPr>
          <p:cNvPicPr>
            <a:picLocks noChangeAspect="1"/>
          </p:cNvPicPr>
          <p:nvPr/>
        </p:nvPicPr>
        <p:blipFill>
          <a:blip r:embed="rId2"/>
          <a:stretch>
            <a:fillRect/>
          </a:stretch>
        </p:blipFill>
        <p:spPr>
          <a:xfrm>
            <a:off x="7049192" y="3077529"/>
            <a:ext cx="1858414" cy="1858414"/>
          </a:xfrm>
          <a:prstGeom prst="rect">
            <a:avLst/>
          </a:prstGeom>
        </p:spPr>
      </p:pic>
      <p:pic>
        <p:nvPicPr>
          <p:cNvPr id="7" name="Picture 6">
            <a:extLst>
              <a:ext uri="{FF2B5EF4-FFF2-40B4-BE49-F238E27FC236}">
                <a16:creationId xmlns:a16="http://schemas.microsoft.com/office/drawing/2014/main" id="{C61D891D-8ED6-4EA5-A3EE-485696A49C12}"/>
              </a:ext>
            </a:extLst>
          </p:cNvPr>
          <p:cNvPicPr>
            <a:picLocks noChangeAspect="1"/>
          </p:cNvPicPr>
          <p:nvPr/>
        </p:nvPicPr>
        <p:blipFill>
          <a:blip r:embed="rId3"/>
          <a:stretch>
            <a:fillRect/>
          </a:stretch>
        </p:blipFill>
        <p:spPr>
          <a:xfrm>
            <a:off x="8695041" y="3549919"/>
            <a:ext cx="3022855" cy="795488"/>
          </a:xfrm>
          <a:prstGeom prst="rect">
            <a:avLst/>
          </a:prstGeom>
        </p:spPr>
      </p:pic>
      <p:sp>
        <p:nvSpPr>
          <p:cNvPr id="8" name="TextBox 7">
            <a:extLst>
              <a:ext uri="{FF2B5EF4-FFF2-40B4-BE49-F238E27FC236}">
                <a16:creationId xmlns:a16="http://schemas.microsoft.com/office/drawing/2014/main" id="{1C35EC88-1546-AAA9-2BE1-0FA3FA1CC592}"/>
              </a:ext>
            </a:extLst>
          </p:cNvPr>
          <p:cNvSpPr txBox="1"/>
          <p:nvPr/>
        </p:nvSpPr>
        <p:spPr>
          <a:xfrm>
            <a:off x="6524954" y="5634597"/>
            <a:ext cx="5582964" cy="923330"/>
          </a:xfrm>
          <a:prstGeom prst="rect">
            <a:avLst/>
          </a:prstGeom>
          <a:noFill/>
        </p:spPr>
        <p:txBody>
          <a:bodyPr wrap="square">
            <a:spAutoFit/>
          </a:bodyPr>
          <a:lstStyle/>
          <a:p>
            <a:pPr algn="ctr"/>
            <a:r>
              <a:rPr lang="en-US" dirty="0"/>
              <a:t>Policies let both employees and managers know what is expected of them, thereby increasing the likelihood that strategies will be implemented successfully.</a:t>
            </a:r>
          </a:p>
        </p:txBody>
      </p:sp>
    </p:spTree>
    <p:extLst>
      <p:ext uri="{BB962C8B-B14F-4D97-AF65-F5344CB8AC3E}">
        <p14:creationId xmlns:p14="http://schemas.microsoft.com/office/powerpoint/2010/main" val="1209338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D80A3-6171-4224-BCCF-B03B6012FF0F}"/>
              </a:ext>
            </a:extLst>
          </p:cNvPr>
          <p:cNvSpPr>
            <a:spLocks noGrp="1"/>
          </p:cNvSpPr>
          <p:nvPr>
            <p:ph type="title"/>
          </p:nvPr>
        </p:nvSpPr>
        <p:spPr>
          <a:xfrm>
            <a:off x="1296785" y="964692"/>
            <a:ext cx="8664079" cy="1188720"/>
          </a:xfrm>
        </p:spPr>
        <p:txBody>
          <a:bodyPr/>
          <a:lstStyle/>
          <a:p>
            <a:r>
              <a:rPr lang="en-US" dirty="0"/>
              <a:t>Resource Allocation</a:t>
            </a:r>
          </a:p>
        </p:txBody>
      </p:sp>
      <p:sp>
        <p:nvSpPr>
          <p:cNvPr id="3" name="Content Placeholder 2">
            <a:extLst>
              <a:ext uri="{FF2B5EF4-FFF2-40B4-BE49-F238E27FC236}">
                <a16:creationId xmlns:a16="http://schemas.microsoft.com/office/drawing/2014/main" id="{5C91338A-B876-4DB6-A833-81381D7EA2B3}"/>
              </a:ext>
            </a:extLst>
          </p:cNvPr>
          <p:cNvSpPr>
            <a:spLocks noGrp="1"/>
          </p:cNvSpPr>
          <p:nvPr>
            <p:ph idx="1"/>
          </p:nvPr>
        </p:nvSpPr>
        <p:spPr>
          <a:xfrm>
            <a:off x="1748998" y="2479510"/>
            <a:ext cx="3005882" cy="3101983"/>
          </a:xfrm>
        </p:spPr>
        <p:txBody>
          <a:bodyPr/>
          <a:lstStyle/>
          <a:p>
            <a:r>
              <a:rPr lang="en-US" dirty="0"/>
              <a:t>financial resources, </a:t>
            </a:r>
          </a:p>
          <a:p>
            <a:r>
              <a:rPr lang="en-US" dirty="0"/>
              <a:t>physical resources, </a:t>
            </a:r>
          </a:p>
          <a:p>
            <a:r>
              <a:rPr lang="en-US" dirty="0"/>
              <a:t>human resources, </a:t>
            </a:r>
          </a:p>
          <a:p>
            <a:r>
              <a:rPr lang="en-US" dirty="0"/>
              <a:t>Technological resources</a:t>
            </a:r>
          </a:p>
        </p:txBody>
      </p:sp>
      <p:sp>
        <p:nvSpPr>
          <p:cNvPr id="5" name="TextBox 4">
            <a:extLst>
              <a:ext uri="{FF2B5EF4-FFF2-40B4-BE49-F238E27FC236}">
                <a16:creationId xmlns:a16="http://schemas.microsoft.com/office/drawing/2014/main" id="{6348358D-1997-419E-A55D-5302B351F47B}"/>
              </a:ext>
            </a:extLst>
          </p:cNvPr>
          <p:cNvSpPr txBox="1"/>
          <p:nvPr/>
        </p:nvSpPr>
        <p:spPr>
          <a:xfrm>
            <a:off x="1254252" y="4983002"/>
            <a:ext cx="4374572" cy="923330"/>
          </a:xfrm>
          <a:prstGeom prst="rect">
            <a:avLst/>
          </a:prstGeom>
          <a:noFill/>
        </p:spPr>
        <p:txBody>
          <a:bodyPr wrap="square">
            <a:spAutoFit/>
          </a:bodyPr>
          <a:lstStyle/>
          <a:p>
            <a:pPr algn="ctr"/>
            <a:r>
              <a:rPr lang="en-US" dirty="0">
                <a:solidFill>
                  <a:srgbClr val="FF66CC"/>
                </a:solidFill>
              </a:rPr>
              <a:t>Strategic management itself is sometimes referred to as a “resource allocation</a:t>
            </a:r>
          </a:p>
          <a:p>
            <a:pPr algn="ctr"/>
            <a:r>
              <a:rPr lang="en-US" dirty="0">
                <a:solidFill>
                  <a:srgbClr val="FF66CC"/>
                </a:solidFill>
              </a:rPr>
              <a:t>process.”</a:t>
            </a:r>
          </a:p>
        </p:txBody>
      </p:sp>
      <p:pic>
        <p:nvPicPr>
          <p:cNvPr id="1028" name="Picture 4" descr="Business Resources - SmartCompany">
            <a:extLst>
              <a:ext uri="{FF2B5EF4-FFF2-40B4-BE49-F238E27FC236}">
                <a16:creationId xmlns:a16="http://schemas.microsoft.com/office/drawing/2014/main" id="{6AC3CB9E-403F-4CAB-9300-F6F9BA71F9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5732" t="-87711" r="75732" b="101891"/>
          <a:stretch/>
        </p:blipFill>
        <p:spPr bwMode="auto">
          <a:xfrm>
            <a:off x="4900613" y="2471739"/>
            <a:ext cx="239077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usiness Resources - SmartCompany">
            <a:extLst>
              <a:ext uri="{FF2B5EF4-FFF2-40B4-BE49-F238E27FC236}">
                <a16:creationId xmlns:a16="http://schemas.microsoft.com/office/drawing/2014/main" id="{ED3B5833-4695-4997-A3FF-EED4F9A19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055" y="2479510"/>
            <a:ext cx="3477682" cy="2784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85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04148-2FCE-4215-AF70-309E3E7B2002}"/>
              </a:ext>
            </a:extLst>
          </p:cNvPr>
          <p:cNvSpPr>
            <a:spLocks noGrp="1"/>
          </p:cNvSpPr>
          <p:nvPr>
            <p:ph type="title"/>
          </p:nvPr>
        </p:nvSpPr>
        <p:spPr/>
        <p:txBody>
          <a:bodyPr/>
          <a:lstStyle/>
          <a:p>
            <a:r>
              <a:rPr lang="en-US" dirty="0"/>
              <a:t>Managing Conflict</a:t>
            </a:r>
          </a:p>
        </p:txBody>
      </p:sp>
      <p:sp>
        <p:nvSpPr>
          <p:cNvPr id="3" name="Content Placeholder 2">
            <a:extLst>
              <a:ext uri="{FF2B5EF4-FFF2-40B4-BE49-F238E27FC236}">
                <a16:creationId xmlns:a16="http://schemas.microsoft.com/office/drawing/2014/main" id="{F3423692-3893-49E6-AF00-B0B1887591B7}"/>
              </a:ext>
            </a:extLst>
          </p:cNvPr>
          <p:cNvSpPr>
            <a:spLocks noGrp="1"/>
          </p:cNvSpPr>
          <p:nvPr>
            <p:ph idx="1"/>
          </p:nvPr>
        </p:nvSpPr>
        <p:spPr/>
        <p:txBody>
          <a:bodyPr>
            <a:normAutofit/>
          </a:bodyPr>
          <a:lstStyle/>
          <a:p>
            <a:r>
              <a:rPr lang="en-US" dirty="0"/>
              <a:t>Conflict is unavoidable in organizations, so it is important that conflict be managed and resolved before dysfunctional consequences affect organizational performance.</a:t>
            </a:r>
          </a:p>
          <a:p>
            <a:endParaRPr lang="en-US" dirty="0"/>
          </a:p>
          <a:p>
            <a:endParaRPr lang="en-US" dirty="0"/>
          </a:p>
          <a:p>
            <a:r>
              <a:rPr lang="en-US" dirty="0"/>
              <a:t>Avoidance</a:t>
            </a:r>
          </a:p>
          <a:p>
            <a:r>
              <a:rPr lang="en-US" dirty="0" err="1"/>
              <a:t>Defusion</a:t>
            </a:r>
            <a:endParaRPr lang="en-US" dirty="0"/>
          </a:p>
          <a:p>
            <a:r>
              <a:rPr lang="en-US" dirty="0"/>
              <a:t>Confrontation</a:t>
            </a:r>
          </a:p>
          <a:p>
            <a:pPr marL="0" indent="0">
              <a:buNone/>
            </a:pPr>
            <a:endParaRPr lang="en-US" dirty="0"/>
          </a:p>
          <a:p>
            <a:pPr marL="0" indent="0">
              <a:buNone/>
            </a:pPr>
            <a:endParaRPr lang="en-US" dirty="0"/>
          </a:p>
          <a:p>
            <a:pPr marL="0" indent="0" algn="ctr">
              <a:buNone/>
            </a:pPr>
            <a:r>
              <a:rPr lang="en-US" dirty="0">
                <a:solidFill>
                  <a:srgbClr val="FF66CC"/>
                </a:solidFill>
              </a:rPr>
              <a:t>Conflict is not always bad</a:t>
            </a:r>
          </a:p>
        </p:txBody>
      </p:sp>
      <p:sp>
        <p:nvSpPr>
          <p:cNvPr id="4" name="Text Placeholder 3">
            <a:extLst>
              <a:ext uri="{FF2B5EF4-FFF2-40B4-BE49-F238E27FC236}">
                <a16:creationId xmlns:a16="http://schemas.microsoft.com/office/drawing/2014/main" id="{2C630C7A-3CBF-4CA2-B72E-1BAF6D406094}"/>
              </a:ext>
            </a:extLst>
          </p:cNvPr>
          <p:cNvSpPr>
            <a:spLocks noGrp="1"/>
          </p:cNvSpPr>
          <p:nvPr>
            <p:ph type="body" sz="half" idx="2"/>
          </p:nvPr>
        </p:nvSpPr>
        <p:spPr/>
        <p:txBody>
          <a:bodyPr/>
          <a:lstStyle/>
          <a:p>
            <a:r>
              <a:rPr lang="en-US" dirty="0"/>
              <a:t>“If everyone is thinking alike, then somebody isn’t thinking.”</a:t>
            </a:r>
          </a:p>
        </p:txBody>
      </p:sp>
      <p:pic>
        <p:nvPicPr>
          <p:cNvPr id="2050" name="Picture 2" descr="11 General George Patton Quotes That Show His Strategic Awesomeness |  Military.com">
            <a:extLst>
              <a:ext uri="{FF2B5EF4-FFF2-40B4-BE49-F238E27FC236}">
                <a16:creationId xmlns:a16="http://schemas.microsoft.com/office/drawing/2014/main" id="{64813521-D3A5-4988-9D55-7F94C14568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742" y="4216598"/>
            <a:ext cx="3023025" cy="20153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4735579-D29D-4CC7-8FAE-65C76CB340A7}"/>
              </a:ext>
            </a:extLst>
          </p:cNvPr>
          <p:cNvSpPr txBox="1"/>
          <p:nvPr/>
        </p:nvSpPr>
        <p:spPr>
          <a:xfrm>
            <a:off x="1450428" y="6231948"/>
            <a:ext cx="3610303" cy="584775"/>
          </a:xfrm>
          <a:prstGeom prst="rect">
            <a:avLst/>
          </a:prstGeom>
          <a:noFill/>
        </p:spPr>
        <p:txBody>
          <a:bodyPr wrap="square">
            <a:spAutoFit/>
          </a:bodyPr>
          <a:lstStyle/>
          <a:p>
            <a:pPr algn="ctr"/>
            <a:r>
              <a:rPr lang="en-US" sz="1600" dirty="0"/>
              <a:t>George S. Patton</a:t>
            </a:r>
          </a:p>
          <a:p>
            <a:pPr algn="ctr"/>
            <a:r>
              <a:rPr lang="en-US" sz="1600" dirty="0"/>
              <a:t>United States Army general</a:t>
            </a:r>
          </a:p>
        </p:txBody>
      </p:sp>
    </p:spTree>
    <p:extLst>
      <p:ext uri="{BB962C8B-B14F-4D97-AF65-F5344CB8AC3E}">
        <p14:creationId xmlns:p14="http://schemas.microsoft.com/office/powerpoint/2010/main" val="2854146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8D0C-C664-44D5-8430-38B31CE26E27}"/>
              </a:ext>
            </a:extLst>
          </p:cNvPr>
          <p:cNvSpPr>
            <a:spLocks noGrp="1"/>
          </p:cNvSpPr>
          <p:nvPr>
            <p:ph type="title"/>
          </p:nvPr>
        </p:nvSpPr>
        <p:spPr/>
        <p:txBody>
          <a:bodyPr/>
          <a:lstStyle/>
          <a:p>
            <a:r>
              <a:rPr lang="en-US" dirty="0"/>
              <a:t>Matching Structure with Strategy</a:t>
            </a:r>
          </a:p>
        </p:txBody>
      </p:sp>
      <p:sp>
        <p:nvSpPr>
          <p:cNvPr id="3" name="Content Placeholder 2">
            <a:extLst>
              <a:ext uri="{FF2B5EF4-FFF2-40B4-BE49-F238E27FC236}">
                <a16:creationId xmlns:a16="http://schemas.microsoft.com/office/drawing/2014/main" id="{BF812C6D-E2E0-4620-A7C2-2BEEBA51ECA6}"/>
              </a:ext>
            </a:extLst>
          </p:cNvPr>
          <p:cNvSpPr>
            <a:spLocks noGrp="1"/>
          </p:cNvSpPr>
          <p:nvPr>
            <p:ph sz="half" idx="1"/>
          </p:nvPr>
        </p:nvSpPr>
        <p:spPr/>
        <p:txBody>
          <a:bodyPr>
            <a:normAutofit/>
          </a:bodyPr>
          <a:lstStyle/>
          <a:p>
            <a:pPr marL="0" indent="0" algn="ctr">
              <a:buNone/>
            </a:pPr>
            <a:r>
              <a:rPr lang="en-US" dirty="0">
                <a:solidFill>
                  <a:srgbClr val="FF66CC"/>
                </a:solidFill>
              </a:rPr>
              <a:t>dictates how objectives and policies will be established</a:t>
            </a:r>
          </a:p>
          <a:p>
            <a:pPr marL="0" indent="0" algn="ctr">
              <a:buNone/>
            </a:pPr>
            <a:endParaRPr lang="en-US" dirty="0"/>
          </a:p>
          <a:p>
            <a:pPr algn="ctr"/>
            <a:r>
              <a:rPr lang="en-US" dirty="0"/>
              <a:t>objectives and policies established under a geographic organizational structure are couched in geographic terms. Objectives and policies are stated largely in terms of products in an organization whose structure is based on product groups</a:t>
            </a:r>
          </a:p>
        </p:txBody>
      </p:sp>
      <p:sp>
        <p:nvSpPr>
          <p:cNvPr id="4" name="Content Placeholder 3">
            <a:extLst>
              <a:ext uri="{FF2B5EF4-FFF2-40B4-BE49-F238E27FC236}">
                <a16:creationId xmlns:a16="http://schemas.microsoft.com/office/drawing/2014/main" id="{CD26D917-05DA-416F-A679-8DDD516159DB}"/>
              </a:ext>
            </a:extLst>
          </p:cNvPr>
          <p:cNvSpPr>
            <a:spLocks noGrp="1"/>
          </p:cNvSpPr>
          <p:nvPr>
            <p:ph sz="half" idx="2"/>
          </p:nvPr>
        </p:nvSpPr>
        <p:spPr/>
        <p:txBody>
          <a:bodyPr>
            <a:normAutofit/>
          </a:bodyPr>
          <a:lstStyle/>
          <a:p>
            <a:pPr marL="0" indent="0" algn="ctr">
              <a:buNone/>
            </a:pPr>
            <a:r>
              <a:rPr lang="en-US" sz="2000" dirty="0">
                <a:solidFill>
                  <a:srgbClr val="FF66CC"/>
                </a:solidFill>
              </a:rPr>
              <a:t>structure dictates how resources will be allocated</a:t>
            </a:r>
          </a:p>
          <a:p>
            <a:pPr marL="0" indent="0" algn="ctr">
              <a:buNone/>
            </a:pPr>
            <a:endParaRPr lang="en-US" sz="2000" dirty="0"/>
          </a:p>
          <a:p>
            <a:r>
              <a:rPr lang="en-US" dirty="0"/>
              <a:t>If an organization’s structure is based on customer groups, then resources will be allocated in that manner. Similarly, if an organization’s structure is set up along functional business lines, then resources are allocated by functional areas.</a:t>
            </a:r>
          </a:p>
        </p:txBody>
      </p:sp>
      <p:sp>
        <p:nvSpPr>
          <p:cNvPr id="5" name="TextBox 4">
            <a:extLst>
              <a:ext uri="{FF2B5EF4-FFF2-40B4-BE49-F238E27FC236}">
                <a16:creationId xmlns:a16="http://schemas.microsoft.com/office/drawing/2014/main" id="{951D8087-3E4E-1AB0-121A-B95AF9697229}"/>
              </a:ext>
            </a:extLst>
          </p:cNvPr>
          <p:cNvSpPr txBox="1"/>
          <p:nvPr/>
        </p:nvSpPr>
        <p:spPr>
          <a:xfrm>
            <a:off x="2590063" y="6224658"/>
            <a:ext cx="7496503" cy="369332"/>
          </a:xfrm>
          <a:prstGeom prst="rect">
            <a:avLst/>
          </a:prstGeom>
          <a:noFill/>
        </p:spPr>
        <p:txBody>
          <a:bodyPr wrap="square" rtlCol="0">
            <a:spAutoFit/>
          </a:bodyPr>
          <a:lstStyle/>
          <a:p>
            <a:r>
              <a:rPr lang="en-US" dirty="0">
                <a:solidFill>
                  <a:srgbClr val="FF66CC"/>
                </a:solidFill>
              </a:rPr>
              <a:t>Customer group; Geographic areas; business functions; Strategic business units </a:t>
            </a:r>
          </a:p>
        </p:txBody>
      </p:sp>
    </p:spTree>
    <p:extLst>
      <p:ext uri="{BB962C8B-B14F-4D97-AF65-F5344CB8AC3E}">
        <p14:creationId xmlns:p14="http://schemas.microsoft.com/office/powerpoint/2010/main" val="3321976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94E3B-F220-FFF5-4E13-343588B80740}"/>
              </a:ext>
            </a:extLst>
          </p:cNvPr>
          <p:cNvSpPr>
            <a:spLocks noGrp="1"/>
          </p:cNvSpPr>
          <p:nvPr>
            <p:ph type="title"/>
          </p:nvPr>
        </p:nvSpPr>
        <p:spPr/>
        <p:txBody>
          <a:bodyPr/>
          <a:lstStyle/>
          <a:p>
            <a:r>
              <a:rPr lang="en-US" dirty="0"/>
              <a:t>The span of control</a:t>
            </a:r>
          </a:p>
        </p:txBody>
      </p:sp>
      <p:pic>
        <p:nvPicPr>
          <p:cNvPr id="3" name="Picture 2">
            <a:extLst>
              <a:ext uri="{FF2B5EF4-FFF2-40B4-BE49-F238E27FC236}">
                <a16:creationId xmlns:a16="http://schemas.microsoft.com/office/drawing/2014/main" id="{03D34ECD-A446-70D9-A9FA-04FD695C785B}"/>
              </a:ext>
            </a:extLst>
          </p:cNvPr>
          <p:cNvPicPr>
            <a:picLocks noChangeAspect="1"/>
          </p:cNvPicPr>
          <p:nvPr/>
        </p:nvPicPr>
        <p:blipFill>
          <a:blip r:embed="rId2"/>
          <a:stretch>
            <a:fillRect/>
          </a:stretch>
        </p:blipFill>
        <p:spPr>
          <a:xfrm>
            <a:off x="2531533" y="2557356"/>
            <a:ext cx="7321308" cy="4131309"/>
          </a:xfrm>
          <a:prstGeom prst="rect">
            <a:avLst/>
          </a:prstGeom>
        </p:spPr>
      </p:pic>
    </p:spTree>
    <p:extLst>
      <p:ext uri="{BB962C8B-B14F-4D97-AF65-F5344CB8AC3E}">
        <p14:creationId xmlns:p14="http://schemas.microsoft.com/office/powerpoint/2010/main" val="396033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E9A0-9D59-4F7C-ACBB-E2B8F39DB60D}"/>
              </a:ext>
            </a:extLst>
          </p:cNvPr>
          <p:cNvSpPr>
            <a:spLocks noGrp="1"/>
          </p:cNvSpPr>
          <p:nvPr>
            <p:ph type="title"/>
          </p:nvPr>
        </p:nvSpPr>
        <p:spPr>
          <a:xfrm>
            <a:off x="1421476" y="964692"/>
            <a:ext cx="8539388" cy="1188720"/>
          </a:xfrm>
        </p:spPr>
        <p:txBody>
          <a:bodyPr/>
          <a:lstStyle/>
          <a:p>
            <a:r>
              <a:rPr lang="en-US" dirty="0"/>
              <a:t>The Functional Structure</a:t>
            </a:r>
          </a:p>
        </p:txBody>
      </p:sp>
      <p:pic>
        <p:nvPicPr>
          <p:cNvPr id="5" name="Content Placeholder 4">
            <a:extLst>
              <a:ext uri="{FF2B5EF4-FFF2-40B4-BE49-F238E27FC236}">
                <a16:creationId xmlns:a16="http://schemas.microsoft.com/office/drawing/2014/main" id="{98DF9B78-4A3F-4740-A655-E9B32D8CFE59}"/>
              </a:ext>
            </a:extLst>
          </p:cNvPr>
          <p:cNvPicPr>
            <a:picLocks noGrp="1" noChangeAspect="1"/>
          </p:cNvPicPr>
          <p:nvPr>
            <p:ph idx="1"/>
          </p:nvPr>
        </p:nvPicPr>
        <p:blipFill>
          <a:blip r:embed="rId2"/>
          <a:stretch>
            <a:fillRect/>
          </a:stretch>
        </p:blipFill>
        <p:spPr>
          <a:xfrm>
            <a:off x="1421476" y="2383834"/>
            <a:ext cx="8540785" cy="3146605"/>
          </a:xfrm>
        </p:spPr>
      </p:pic>
      <p:sp>
        <p:nvSpPr>
          <p:cNvPr id="6" name="TextBox 5">
            <a:extLst>
              <a:ext uri="{FF2B5EF4-FFF2-40B4-BE49-F238E27FC236}">
                <a16:creationId xmlns:a16="http://schemas.microsoft.com/office/drawing/2014/main" id="{8177D774-76D0-2C99-0B85-9E5DF0E0A741}"/>
              </a:ext>
            </a:extLst>
          </p:cNvPr>
          <p:cNvSpPr txBox="1"/>
          <p:nvPr/>
        </p:nvSpPr>
        <p:spPr>
          <a:xfrm>
            <a:off x="1355834" y="5760861"/>
            <a:ext cx="8931165" cy="646331"/>
          </a:xfrm>
          <a:prstGeom prst="rect">
            <a:avLst/>
          </a:prstGeom>
          <a:noFill/>
        </p:spPr>
        <p:txBody>
          <a:bodyPr wrap="square">
            <a:spAutoFit/>
          </a:bodyPr>
          <a:lstStyle/>
          <a:p>
            <a:pPr algn="ctr"/>
            <a:r>
              <a:rPr lang="en-US" dirty="0"/>
              <a:t>The most widely used structure is the functional or centralized type because this structure is</a:t>
            </a:r>
          </a:p>
          <a:p>
            <a:pPr algn="ctr"/>
            <a:r>
              <a:rPr lang="en-US" dirty="0"/>
              <a:t>the simplest and least expensive of alternatives.</a:t>
            </a:r>
          </a:p>
        </p:txBody>
      </p:sp>
      <p:sp>
        <p:nvSpPr>
          <p:cNvPr id="7" name="TextBox 6">
            <a:extLst>
              <a:ext uri="{FF2B5EF4-FFF2-40B4-BE49-F238E27FC236}">
                <a16:creationId xmlns:a16="http://schemas.microsoft.com/office/drawing/2014/main" id="{7B52C81A-EF3B-F8A5-0A3C-9C8FA9F665D8}"/>
              </a:ext>
            </a:extLst>
          </p:cNvPr>
          <p:cNvSpPr txBox="1"/>
          <p:nvPr/>
        </p:nvSpPr>
        <p:spPr>
          <a:xfrm>
            <a:off x="8190186" y="2470545"/>
            <a:ext cx="4424198" cy="369332"/>
          </a:xfrm>
          <a:prstGeom prst="rect">
            <a:avLst/>
          </a:prstGeom>
          <a:noFill/>
        </p:spPr>
        <p:txBody>
          <a:bodyPr wrap="square">
            <a:spAutoFit/>
          </a:bodyPr>
          <a:lstStyle/>
          <a:p>
            <a:r>
              <a:rPr lang="en-US" dirty="0"/>
              <a:t>centralized type</a:t>
            </a:r>
          </a:p>
        </p:txBody>
      </p:sp>
    </p:spTree>
    <p:extLst>
      <p:ext uri="{BB962C8B-B14F-4D97-AF65-F5344CB8AC3E}">
        <p14:creationId xmlns:p14="http://schemas.microsoft.com/office/powerpoint/2010/main" val="3851478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63BD3-EB1A-4B72-BA7D-6E159E5E692B}"/>
              </a:ext>
            </a:extLst>
          </p:cNvPr>
          <p:cNvSpPr>
            <a:spLocks noGrp="1"/>
          </p:cNvSpPr>
          <p:nvPr>
            <p:ph type="title"/>
          </p:nvPr>
        </p:nvSpPr>
        <p:spPr>
          <a:xfrm>
            <a:off x="1305098" y="964692"/>
            <a:ext cx="8655766" cy="1188720"/>
          </a:xfrm>
        </p:spPr>
        <p:txBody>
          <a:bodyPr/>
          <a:lstStyle/>
          <a:p>
            <a:r>
              <a:rPr lang="en-US" dirty="0"/>
              <a:t>The Divisional Structure</a:t>
            </a:r>
          </a:p>
        </p:txBody>
      </p:sp>
      <p:pic>
        <p:nvPicPr>
          <p:cNvPr id="5" name="Content Placeholder 4">
            <a:extLst>
              <a:ext uri="{FF2B5EF4-FFF2-40B4-BE49-F238E27FC236}">
                <a16:creationId xmlns:a16="http://schemas.microsoft.com/office/drawing/2014/main" id="{BC16F592-C5D0-41D6-9A28-7F7B92AAA398}"/>
              </a:ext>
            </a:extLst>
          </p:cNvPr>
          <p:cNvPicPr>
            <a:picLocks noGrp="1" noChangeAspect="1"/>
          </p:cNvPicPr>
          <p:nvPr>
            <p:ph idx="1"/>
          </p:nvPr>
        </p:nvPicPr>
        <p:blipFill>
          <a:blip r:embed="rId2"/>
          <a:stretch>
            <a:fillRect/>
          </a:stretch>
        </p:blipFill>
        <p:spPr>
          <a:xfrm>
            <a:off x="1305098" y="2665380"/>
            <a:ext cx="8655765" cy="3804606"/>
          </a:xfrm>
        </p:spPr>
      </p:pic>
      <p:sp>
        <p:nvSpPr>
          <p:cNvPr id="7" name="TextBox 6">
            <a:extLst>
              <a:ext uri="{FF2B5EF4-FFF2-40B4-BE49-F238E27FC236}">
                <a16:creationId xmlns:a16="http://schemas.microsoft.com/office/drawing/2014/main" id="{242B9773-636A-407C-A382-A551283743B0}"/>
              </a:ext>
            </a:extLst>
          </p:cNvPr>
          <p:cNvSpPr txBox="1"/>
          <p:nvPr/>
        </p:nvSpPr>
        <p:spPr>
          <a:xfrm>
            <a:off x="5102077" y="6162209"/>
            <a:ext cx="4615502" cy="307777"/>
          </a:xfrm>
          <a:prstGeom prst="rect">
            <a:avLst/>
          </a:prstGeom>
          <a:noFill/>
        </p:spPr>
        <p:txBody>
          <a:bodyPr wrap="square">
            <a:spAutoFit/>
          </a:bodyPr>
          <a:lstStyle/>
          <a:p>
            <a:r>
              <a:rPr lang="en-US" sz="1400" dirty="0"/>
              <a:t>Hershey Foods’ Divisional-by-Region Organizational Chart</a:t>
            </a:r>
          </a:p>
        </p:txBody>
      </p:sp>
      <p:sp>
        <p:nvSpPr>
          <p:cNvPr id="6" name="TextBox 5">
            <a:extLst>
              <a:ext uri="{FF2B5EF4-FFF2-40B4-BE49-F238E27FC236}">
                <a16:creationId xmlns:a16="http://schemas.microsoft.com/office/drawing/2014/main" id="{E6E31832-CCD4-8E2E-0B0E-4B6883B7CC19}"/>
              </a:ext>
            </a:extLst>
          </p:cNvPr>
          <p:cNvSpPr txBox="1"/>
          <p:nvPr/>
        </p:nvSpPr>
        <p:spPr>
          <a:xfrm>
            <a:off x="2175641" y="2153412"/>
            <a:ext cx="6637283" cy="369332"/>
          </a:xfrm>
          <a:prstGeom prst="rect">
            <a:avLst/>
          </a:prstGeom>
          <a:noFill/>
        </p:spPr>
        <p:txBody>
          <a:bodyPr wrap="square">
            <a:spAutoFit/>
          </a:bodyPr>
          <a:lstStyle/>
          <a:p>
            <a:r>
              <a:rPr lang="en-US" dirty="0"/>
              <a:t>by geographic area, by product or service, by customer, or by process.</a:t>
            </a:r>
          </a:p>
        </p:txBody>
      </p:sp>
      <p:sp>
        <p:nvSpPr>
          <p:cNvPr id="8" name="TextBox 7">
            <a:extLst>
              <a:ext uri="{FF2B5EF4-FFF2-40B4-BE49-F238E27FC236}">
                <a16:creationId xmlns:a16="http://schemas.microsoft.com/office/drawing/2014/main" id="{866FF594-7A9F-499B-B37D-95DC14864F76}"/>
              </a:ext>
            </a:extLst>
          </p:cNvPr>
          <p:cNvSpPr txBox="1"/>
          <p:nvPr/>
        </p:nvSpPr>
        <p:spPr>
          <a:xfrm>
            <a:off x="10017016" y="5404210"/>
            <a:ext cx="2053420" cy="369332"/>
          </a:xfrm>
          <a:prstGeom prst="rect">
            <a:avLst/>
          </a:prstGeom>
          <a:noFill/>
        </p:spPr>
        <p:txBody>
          <a:bodyPr wrap="square">
            <a:spAutoFit/>
          </a:bodyPr>
          <a:lstStyle/>
          <a:p>
            <a:r>
              <a:rPr lang="en-US" dirty="0"/>
              <a:t>duplication of staff</a:t>
            </a:r>
          </a:p>
        </p:txBody>
      </p:sp>
    </p:spTree>
    <p:extLst>
      <p:ext uri="{BB962C8B-B14F-4D97-AF65-F5344CB8AC3E}">
        <p14:creationId xmlns:p14="http://schemas.microsoft.com/office/powerpoint/2010/main" val="2487538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9ADA7-9C4D-418C-8C2B-4030624C114F}"/>
              </a:ext>
            </a:extLst>
          </p:cNvPr>
          <p:cNvSpPr>
            <a:spLocks noGrp="1"/>
          </p:cNvSpPr>
          <p:nvPr>
            <p:ph type="title"/>
          </p:nvPr>
        </p:nvSpPr>
        <p:spPr>
          <a:xfrm>
            <a:off x="1155469" y="964692"/>
            <a:ext cx="8805395" cy="1188720"/>
          </a:xfrm>
        </p:spPr>
        <p:txBody>
          <a:bodyPr/>
          <a:lstStyle/>
          <a:p>
            <a:r>
              <a:rPr lang="en-US" dirty="0"/>
              <a:t>The Divisional Structure</a:t>
            </a:r>
          </a:p>
        </p:txBody>
      </p:sp>
      <p:pic>
        <p:nvPicPr>
          <p:cNvPr id="5" name="Content Placeholder 4">
            <a:extLst>
              <a:ext uri="{FF2B5EF4-FFF2-40B4-BE49-F238E27FC236}">
                <a16:creationId xmlns:a16="http://schemas.microsoft.com/office/drawing/2014/main" id="{51860679-9871-4562-B5E5-98C713E0CE4A}"/>
              </a:ext>
            </a:extLst>
          </p:cNvPr>
          <p:cNvPicPr>
            <a:picLocks noGrp="1" noChangeAspect="1"/>
          </p:cNvPicPr>
          <p:nvPr>
            <p:ph idx="1"/>
          </p:nvPr>
        </p:nvPicPr>
        <p:blipFill>
          <a:blip r:embed="rId2"/>
          <a:stretch>
            <a:fillRect/>
          </a:stretch>
        </p:blipFill>
        <p:spPr>
          <a:xfrm>
            <a:off x="1231399" y="2416805"/>
            <a:ext cx="8653533" cy="3847298"/>
          </a:xfrm>
        </p:spPr>
      </p:pic>
      <p:sp>
        <p:nvSpPr>
          <p:cNvPr id="7" name="TextBox 6">
            <a:extLst>
              <a:ext uri="{FF2B5EF4-FFF2-40B4-BE49-F238E27FC236}">
                <a16:creationId xmlns:a16="http://schemas.microsoft.com/office/drawing/2014/main" id="{E78FEC35-5E4F-42C5-8B99-771BCB4AB9C3}"/>
              </a:ext>
            </a:extLst>
          </p:cNvPr>
          <p:cNvSpPr txBox="1"/>
          <p:nvPr/>
        </p:nvSpPr>
        <p:spPr>
          <a:xfrm>
            <a:off x="4553297" y="6342830"/>
            <a:ext cx="6097384" cy="369332"/>
          </a:xfrm>
          <a:prstGeom prst="rect">
            <a:avLst/>
          </a:prstGeom>
          <a:noFill/>
        </p:spPr>
        <p:txBody>
          <a:bodyPr wrap="square">
            <a:spAutoFit/>
          </a:bodyPr>
          <a:lstStyle/>
          <a:p>
            <a:r>
              <a:rPr lang="en-US" dirty="0"/>
              <a:t>Microsoft’s Divisional-by-Product Organizational Structure</a:t>
            </a:r>
          </a:p>
        </p:txBody>
      </p:sp>
    </p:spTree>
    <p:extLst>
      <p:ext uri="{BB962C8B-B14F-4D97-AF65-F5344CB8AC3E}">
        <p14:creationId xmlns:p14="http://schemas.microsoft.com/office/powerpoint/2010/main" val="2715196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1C462-49B5-4826-A0A1-AE76048E7DFB}"/>
              </a:ext>
            </a:extLst>
          </p:cNvPr>
          <p:cNvSpPr>
            <a:spLocks noGrp="1"/>
          </p:cNvSpPr>
          <p:nvPr>
            <p:ph type="title"/>
          </p:nvPr>
        </p:nvSpPr>
        <p:spPr>
          <a:xfrm rot="16200000">
            <a:off x="6787056" y="2722044"/>
            <a:ext cx="5701594" cy="1188720"/>
          </a:xfrm>
        </p:spPr>
        <p:txBody>
          <a:bodyPr/>
          <a:lstStyle/>
          <a:p>
            <a:r>
              <a:rPr lang="en-US" dirty="0"/>
              <a:t>The Strategic Business Unit (SBU) Structure</a:t>
            </a:r>
          </a:p>
        </p:txBody>
      </p:sp>
      <p:pic>
        <p:nvPicPr>
          <p:cNvPr id="5" name="Content Placeholder 4">
            <a:extLst>
              <a:ext uri="{FF2B5EF4-FFF2-40B4-BE49-F238E27FC236}">
                <a16:creationId xmlns:a16="http://schemas.microsoft.com/office/drawing/2014/main" id="{F4DD0ADE-B909-406F-8A29-B3D3E42C5DFA}"/>
              </a:ext>
            </a:extLst>
          </p:cNvPr>
          <p:cNvPicPr>
            <a:picLocks noGrp="1" noChangeAspect="1"/>
          </p:cNvPicPr>
          <p:nvPr>
            <p:ph idx="1"/>
          </p:nvPr>
        </p:nvPicPr>
        <p:blipFill>
          <a:blip r:embed="rId2"/>
          <a:stretch>
            <a:fillRect/>
          </a:stretch>
        </p:blipFill>
        <p:spPr>
          <a:xfrm>
            <a:off x="219138" y="338574"/>
            <a:ext cx="7015517" cy="6365518"/>
          </a:xfrm>
        </p:spPr>
      </p:pic>
      <p:sp>
        <p:nvSpPr>
          <p:cNvPr id="7" name="TextBox 6">
            <a:extLst>
              <a:ext uri="{FF2B5EF4-FFF2-40B4-BE49-F238E27FC236}">
                <a16:creationId xmlns:a16="http://schemas.microsoft.com/office/drawing/2014/main" id="{722C7A06-EB48-45AE-BC9F-21B433DA09D6}"/>
              </a:ext>
            </a:extLst>
          </p:cNvPr>
          <p:cNvSpPr txBox="1"/>
          <p:nvPr/>
        </p:nvSpPr>
        <p:spPr>
          <a:xfrm>
            <a:off x="5284817" y="6334760"/>
            <a:ext cx="5230783" cy="369332"/>
          </a:xfrm>
          <a:prstGeom prst="rect">
            <a:avLst/>
          </a:prstGeom>
          <a:noFill/>
        </p:spPr>
        <p:txBody>
          <a:bodyPr wrap="square">
            <a:spAutoFit/>
          </a:bodyPr>
          <a:lstStyle/>
          <a:p>
            <a:r>
              <a:rPr lang="en-US" dirty="0"/>
              <a:t>Halliburton Company’s SBU Organizational Chart</a:t>
            </a:r>
          </a:p>
        </p:txBody>
      </p:sp>
      <p:sp>
        <p:nvSpPr>
          <p:cNvPr id="6" name="TextBox 5">
            <a:extLst>
              <a:ext uri="{FF2B5EF4-FFF2-40B4-BE49-F238E27FC236}">
                <a16:creationId xmlns:a16="http://schemas.microsoft.com/office/drawing/2014/main" id="{8CD937EB-54A7-C0C3-1458-AFDF1D164E27}"/>
              </a:ext>
            </a:extLst>
          </p:cNvPr>
          <p:cNvSpPr txBox="1"/>
          <p:nvPr/>
        </p:nvSpPr>
        <p:spPr>
          <a:xfrm>
            <a:off x="5219625" y="465607"/>
            <a:ext cx="4030060" cy="369332"/>
          </a:xfrm>
          <a:prstGeom prst="rect">
            <a:avLst/>
          </a:prstGeom>
          <a:noFill/>
        </p:spPr>
        <p:txBody>
          <a:bodyPr wrap="square">
            <a:spAutoFit/>
          </a:bodyPr>
          <a:lstStyle/>
          <a:p>
            <a:r>
              <a:rPr lang="en-US" dirty="0"/>
              <a:t>An additional layer of management</a:t>
            </a:r>
          </a:p>
        </p:txBody>
      </p:sp>
    </p:spTree>
    <p:extLst>
      <p:ext uri="{BB962C8B-B14F-4D97-AF65-F5344CB8AC3E}">
        <p14:creationId xmlns:p14="http://schemas.microsoft.com/office/powerpoint/2010/main" val="1014288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3F3F4-15F9-49A6-97E4-9BB4EEE58B44}"/>
              </a:ext>
            </a:extLst>
          </p:cNvPr>
          <p:cNvSpPr>
            <a:spLocks noGrp="1"/>
          </p:cNvSpPr>
          <p:nvPr>
            <p:ph type="title"/>
          </p:nvPr>
        </p:nvSpPr>
        <p:spPr/>
        <p:txBody>
          <a:bodyPr/>
          <a:lstStyle/>
          <a:p>
            <a:r>
              <a:rPr lang="en-US" dirty="0"/>
              <a:t>Strategy Execution</a:t>
            </a:r>
          </a:p>
        </p:txBody>
      </p:sp>
    </p:spTree>
    <p:extLst>
      <p:ext uri="{BB962C8B-B14F-4D97-AF65-F5344CB8AC3E}">
        <p14:creationId xmlns:p14="http://schemas.microsoft.com/office/powerpoint/2010/main" val="19519570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13FB3-0CA7-4254-B43F-AB78B3702BCE}"/>
              </a:ext>
            </a:extLst>
          </p:cNvPr>
          <p:cNvSpPr>
            <a:spLocks noGrp="1"/>
          </p:cNvSpPr>
          <p:nvPr>
            <p:ph type="title"/>
          </p:nvPr>
        </p:nvSpPr>
        <p:spPr>
          <a:xfrm>
            <a:off x="1375540" y="554789"/>
            <a:ext cx="8668091" cy="1188720"/>
          </a:xfrm>
        </p:spPr>
        <p:txBody>
          <a:bodyPr/>
          <a:lstStyle/>
          <a:p>
            <a:r>
              <a:rPr lang="en-US" dirty="0"/>
              <a:t>The Matrix Structure</a:t>
            </a:r>
          </a:p>
        </p:txBody>
      </p:sp>
      <p:pic>
        <p:nvPicPr>
          <p:cNvPr id="5" name="Content Placeholder 4">
            <a:extLst>
              <a:ext uri="{FF2B5EF4-FFF2-40B4-BE49-F238E27FC236}">
                <a16:creationId xmlns:a16="http://schemas.microsoft.com/office/drawing/2014/main" id="{B236EAFA-B98D-4AF7-803F-D298AFE4E50A}"/>
              </a:ext>
            </a:extLst>
          </p:cNvPr>
          <p:cNvPicPr>
            <a:picLocks noGrp="1" noChangeAspect="1"/>
          </p:cNvPicPr>
          <p:nvPr>
            <p:ph idx="1"/>
          </p:nvPr>
        </p:nvPicPr>
        <p:blipFill>
          <a:blip r:embed="rId2"/>
          <a:stretch>
            <a:fillRect/>
          </a:stretch>
        </p:blipFill>
        <p:spPr>
          <a:xfrm>
            <a:off x="1458310" y="2133594"/>
            <a:ext cx="8502553" cy="4379375"/>
          </a:xfrm>
        </p:spPr>
      </p:pic>
    </p:spTree>
    <p:extLst>
      <p:ext uri="{BB962C8B-B14F-4D97-AF65-F5344CB8AC3E}">
        <p14:creationId xmlns:p14="http://schemas.microsoft.com/office/powerpoint/2010/main" val="3713398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trix Management: Not a Structure, a Frame of Mind - Ron Palinkas">
            <a:extLst>
              <a:ext uri="{FF2B5EF4-FFF2-40B4-BE49-F238E27FC236}">
                <a16:creationId xmlns:a16="http://schemas.microsoft.com/office/drawing/2014/main" id="{86430ADF-3990-4BCD-9E01-AFB3F655CE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76" y="319926"/>
            <a:ext cx="9619210" cy="6425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7974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B3469-7A2A-4814-BD3E-65489533BC37}"/>
              </a:ext>
            </a:extLst>
          </p:cNvPr>
          <p:cNvSpPr>
            <a:spLocks noGrp="1"/>
          </p:cNvSpPr>
          <p:nvPr>
            <p:ph type="title"/>
          </p:nvPr>
        </p:nvSpPr>
        <p:spPr/>
        <p:txBody>
          <a:bodyPr>
            <a:normAutofit fontScale="90000"/>
          </a:bodyPr>
          <a:lstStyle/>
          <a:p>
            <a:r>
              <a:rPr lang="en-US" dirty="0"/>
              <a:t>Human Resource Concerns When Implementing</a:t>
            </a:r>
            <a:br>
              <a:rPr lang="en-US" dirty="0"/>
            </a:br>
            <a:r>
              <a:rPr lang="en-US" dirty="0"/>
              <a:t>Strategies</a:t>
            </a:r>
          </a:p>
        </p:txBody>
      </p:sp>
      <p:sp>
        <p:nvSpPr>
          <p:cNvPr id="3" name="Content Placeholder 2">
            <a:extLst>
              <a:ext uri="{FF2B5EF4-FFF2-40B4-BE49-F238E27FC236}">
                <a16:creationId xmlns:a16="http://schemas.microsoft.com/office/drawing/2014/main" id="{30D9D6AE-4508-4CF4-924A-A1188E2733F3}"/>
              </a:ext>
            </a:extLst>
          </p:cNvPr>
          <p:cNvSpPr>
            <a:spLocks noGrp="1"/>
          </p:cNvSpPr>
          <p:nvPr>
            <p:ph idx="1"/>
          </p:nvPr>
        </p:nvSpPr>
        <p:spPr/>
        <p:txBody>
          <a:bodyPr/>
          <a:lstStyle/>
          <a:p>
            <a:r>
              <a:rPr lang="en-US" dirty="0"/>
              <a:t>Human resource problems that arise when businesses implement strategies can usually be traced to one of three causes: </a:t>
            </a:r>
          </a:p>
          <a:p>
            <a:r>
              <a:rPr lang="en-US" dirty="0"/>
              <a:t>(1) disruption of social and political structures,</a:t>
            </a:r>
          </a:p>
          <a:p>
            <a:r>
              <a:rPr lang="en-US" dirty="0"/>
              <a:t>(2) failure to match individuals’ aptitudes with implementation tasks</a:t>
            </a:r>
          </a:p>
          <a:p>
            <a:r>
              <a:rPr lang="en-US" dirty="0"/>
              <a:t>(3) inadequate top management support for implementation activities</a:t>
            </a:r>
          </a:p>
        </p:txBody>
      </p:sp>
      <p:pic>
        <p:nvPicPr>
          <p:cNvPr id="4" name="Picture 3">
            <a:extLst>
              <a:ext uri="{FF2B5EF4-FFF2-40B4-BE49-F238E27FC236}">
                <a16:creationId xmlns:a16="http://schemas.microsoft.com/office/drawing/2014/main" id="{16E2E623-2CE3-4581-B5B2-FC8B1A69780A}"/>
              </a:ext>
            </a:extLst>
          </p:cNvPr>
          <p:cNvPicPr>
            <a:picLocks noChangeAspect="1"/>
          </p:cNvPicPr>
          <p:nvPr/>
        </p:nvPicPr>
        <p:blipFill rotWithShape="1">
          <a:blip r:embed="rId2"/>
          <a:srcRect l="-550" t="18699" r="-1" b="16418"/>
          <a:stretch/>
        </p:blipFill>
        <p:spPr>
          <a:xfrm>
            <a:off x="3291839" y="4503001"/>
            <a:ext cx="5375945" cy="2122243"/>
          </a:xfrm>
          <a:prstGeom prst="rect">
            <a:avLst/>
          </a:prstGeom>
        </p:spPr>
      </p:pic>
    </p:spTree>
    <p:extLst>
      <p:ext uri="{BB962C8B-B14F-4D97-AF65-F5344CB8AC3E}">
        <p14:creationId xmlns:p14="http://schemas.microsoft.com/office/powerpoint/2010/main" val="456607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92E69-059A-416A-9C03-FF75E7C5AACB}"/>
              </a:ext>
            </a:extLst>
          </p:cNvPr>
          <p:cNvSpPr>
            <a:spLocks noGrp="1"/>
          </p:cNvSpPr>
          <p:nvPr>
            <p:ph type="title"/>
          </p:nvPr>
        </p:nvSpPr>
        <p:spPr/>
        <p:txBody>
          <a:bodyPr/>
          <a:lstStyle/>
          <a:p>
            <a:r>
              <a:rPr lang="en-US" dirty="0"/>
              <a:t>Employee Stock Ownership Plans (ESOPs)</a:t>
            </a:r>
          </a:p>
        </p:txBody>
      </p:sp>
      <p:sp>
        <p:nvSpPr>
          <p:cNvPr id="3" name="Content Placeholder 2">
            <a:extLst>
              <a:ext uri="{FF2B5EF4-FFF2-40B4-BE49-F238E27FC236}">
                <a16:creationId xmlns:a16="http://schemas.microsoft.com/office/drawing/2014/main" id="{D598A1EA-4DDC-4067-AAD7-8209600AE0FE}"/>
              </a:ext>
            </a:extLst>
          </p:cNvPr>
          <p:cNvSpPr>
            <a:spLocks noGrp="1"/>
          </p:cNvSpPr>
          <p:nvPr>
            <p:ph idx="1"/>
          </p:nvPr>
        </p:nvSpPr>
        <p:spPr/>
        <p:txBody>
          <a:bodyPr/>
          <a:lstStyle/>
          <a:p>
            <a:r>
              <a:rPr lang="en-US" dirty="0"/>
              <a:t>ESOPs empower employees to work as owners;</a:t>
            </a:r>
          </a:p>
          <a:p>
            <a:r>
              <a:rPr lang="en-US" dirty="0"/>
              <a:t>ESOPs allow firms other benefits, such as substantial tax savings;</a:t>
            </a:r>
          </a:p>
          <a:p>
            <a:r>
              <a:rPr lang="en-US" dirty="0"/>
              <a:t>“The ownership culture really makes a difference, when management is a facilitator, not a dictator,”</a:t>
            </a:r>
          </a:p>
          <a:p>
            <a:endParaRPr lang="en-US" dirty="0"/>
          </a:p>
        </p:txBody>
      </p:sp>
      <p:sp>
        <p:nvSpPr>
          <p:cNvPr id="4" name="Text Placeholder 3">
            <a:extLst>
              <a:ext uri="{FF2B5EF4-FFF2-40B4-BE49-F238E27FC236}">
                <a16:creationId xmlns:a16="http://schemas.microsoft.com/office/drawing/2014/main" id="{5C7AEB7F-BC5E-4CC5-B1F0-A69F4541A67E}"/>
              </a:ext>
            </a:extLst>
          </p:cNvPr>
          <p:cNvSpPr>
            <a:spLocks noGrp="1"/>
          </p:cNvSpPr>
          <p:nvPr>
            <p:ph type="body" sz="half" idx="2"/>
          </p:nvPr>
        </p:nvSpPr>
        <p:spPr/>
        <p:txBody>
          <a:bodyPr/>
          <a:lstStyle/>
          <a:p>
            <a:r>
              <a:rPr lang="en-US" dirty="0"/>
              <a:t>Human Resource Concerns </a:t>
            </a:r>
          </a:p>
        </p:txBody>
      </p:sp>
      <p:pic>
        <p:nvPicPr>
          <p:cNvPr id="5" name="Picture 4">
            <a:extLst>
              <a:ext uri="{FF2B5EF4-FFF2-40B4-BE49-F238E27FC236}">
                <a16:creationId xmlns:a16="http://schemas.microsoft.com/office/drawing/2014/main" id="{A1ED8083-09D2-4D47-9803-B2DFB447EE07}"/>
              </a:ext>
            </a:extLst>
          </p:cNvPr>
          <p:cNvPicPr>
            <a:picLocks noChangeAspect="1"/>
          </p:cNvPicPr>
          <p:nvPr/>
        </p:nvPicPr>
        <p:blipFill rotWithShape="1">
          <a:blip r:embed="rId2"/>
          <a:srcRect l="12897" r="12496"/>
          <a:stretch/>
        </p:blipFill>
        <p:spPr>
          <a:xfrm>
            <a:off x="6608619" y="3972896"/>
            <a:ext cx="5249487" cy="2318063"/>
          </a:xfrm>
          <a:prstGeom prst="rect">
            <a:avLst/>
          </a:prstGeom>
        </p:spPr>
      </p:pic>
    </p:spTree>
    <p:extLst>
      <p:ext uri="{BB962C8B-B14F-4D97-AF65-F5344CB8AC3E}">
        <p14:creationId xmlns:p14="http://schemas.microsoft.com/office/powerpoint/2010/main" val="3789731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9601-2541-4A8B-B0AB-D0BB843381A1}"/>
              </a:ext>
            </a:extLst>
          </p:cNvPr>
          <p:cNvSpPr>
            <a:spLocks noGrp="1"/>
          </p:cNvSpPr>
          <p:nvPr>
            <p:ph type="title"/>
          </p:nvPr>
        </p:nvSpPr>
        <p:spPr/>
        <p:txBody>
          <a:bodyPr/>
          <a:lstStyle/>
          <a:p>
            <a:r>
              <a:rPr lang="en-US" dirty="0"/>
              <a:t>Balancing Work Life and Home Life</a:t>
            </a:r>
          </a:p>
        </p:txBody>
      </p:sp>
      <p:sp>
        <p:nvSpPr>
          <p:cNvPr id="3" name="Content Placeholder 2">
            <a:extLst>
              <a:ext uri="{FF2B5EF4-FFF2-40B4-BE49-F238E27FC236}">
                <a16:creationId xmlns:a16="http://schemas.microsoft.com/office/drawing/2014/main" id="{73F1DAB0-C3C2-43B6-883C-3D8965E3702A}"/>
              </a:ext>
            </a:extLst>
          </p:cNvPr>
          <p:cNvSpPr>
            <a:spLocks noGrp="1"/>
          </p:cNvSpPr>
          <p:nvPr>
            <p:ph idx="1"/>
          </p:nvPr>
        </p:nvSpPr>
        <p:spPr/>
        <p:txBody>
          <a:bodyPr/>
          <a:lstStyle/>
          <a:p>
            <a:pPr marL="0" indent="0" algn="ctr">
              <a:buNone/>
            </a:pPr>
            <a:r>
              <a:rPr lang="en-US" dirty="0">
                <a:solidFill>
                  <a:srgbClr val="FF66CC"/>
                </a:solidFill>
              </a:rPr>
              <a:t>Glass ceiling</a:t>
            </a:r>
          </a:p>
          <a:p>
            <a:r>
              <a:rPr lang="en-US" dirty="0"/>
              <a:t>median salary for female physicians is $112,128 versus $186,916 for men.</a:t>
            </a:r>
          </a:p>
          <a:p>
            <a:r>
              <a:rPr lang="en-US" dirty="0"/>
              <a:t>Globally, it is widely acknowledged that the best countries for working women are Norway, Sweden, Finland, and Denmark—that often rate above the USA.</a:t>
            </a:r>
          </a:p>
          <a:p>
            <a:r>
              <a:rPr lang="en-US" dirty="0"/>
              <a:t>New corporate titles such as work and life coordinator and director of diversity are becoming common.</a:t>
            </a:r>
          </a:p>
          <a:p>
            <a:r>
              <a:rPr lang="en-US" b="1" dirty="0"/>
              <a:t>Flexible working hours</a:t>
            </a:r>
          </a:p>
          <a:p>
            <a:r>
              <a:rPr lang="en-US" b="1" dirty="0"/>
              <a:t>Family days</a:t>
            </a:r>
          </a:p>
          <a:p>
            <a:r>
              <a:rPr lang="en-US" b="1" dirty="0"/>
              <a:t>Paternity leave</a:t>
            </a:r>
          </a:p>
        </p:txBody>
      </p:sp>
      <p:sp>
        <p:nvSpPr>
          <p:cNvPr id="4" name="Text Placeholder 3">
            <a:extLst>
              <a:ext uri="{FF2B5EF4-FFF2-40B4-BE49-F238E27FC236}">
                <a16:creationId xmlns:a16="http://schemas.microsoft.com/office/drawing/2014/main" id="{35073FC8-B3E5-4743-ACC0-0A99DD2060FA}"/>
              </a:ext>
            </a:extLst>
          </p:cNvPr>
          <p:cNvSpPr>
            <a:spLocks noGrp="1"/>
          </p:cNvSpPr>
          <p:nvPr>
            <p:ph type="body" sz="half" idx="2"/>
          </p:nvPr>
        </p:nvSpPr>
        <p:spPr/>
        <p:txBody>
          <a:bodyPr/>
          <a:lstStyle/>
          <a:p>
            <a:r>
              <a:rPr lang="en-US" dirty="0"/>
              <a:t>Human Resource Concerns </a:t>
            </a:r>
          </a:p>
          <a:p>
            <a:endParaRPr lang="en-US" dirty="0"/>
          </a:p>
        </p:txBody>
      </p:sp>
      <p:sp>
        <p:nvSpPr>
          <p:cNvPr id="6" name="TextBox 5">
            <a:extLst>
              <a:ext uri="{FF2B5EF4-FFF2-40B4-BE49-F238E27FC236}">
                <a16:creationId xmlns:a16="http://schemas.microsoft.com/office/drawing/2014/main" id="{F74A2AAB-0CA8-433B-A102-681D3A54B33B}"/>
              </a:ext>
            </a:extLst>
          </p:cNvPr>
          <p:cNvSpPr txBox="1"/>
          <p:nvPr/>
        </p:nvSpPr>
        <p:spPr>
          <a:xfrm>
            <a:off x="355369" y="5222763"/>
            <a:ext cx="5654733" cy="369332"/>
          </a:xfrm>
          <a:prstGeom prst="rect">
            <a:avLst/>
          </a:prstGeom>
          <a:noFill/>
        </p:spPr>
        <p:txBody>
          <a:bodyPr wrap="square">
            <a:spAutoFit/>
          </a:bodyPr>
          <a:lstStyle/>
          <a:p>
            <a:r>
              <a:rPr lang="en-US" dirty="0">
                <a:solidFill>
                  <a:srgbClr val="FF66CC"/>
                </a:solidFill>
                <a:latin typeface="TimesLTStd-Roman"/>
              </a:rPr>
              <a:t>G</a:t>
            </a:r>
            <a:r>
              <a:rPr lang="en-US" sz="1800" b="0" i="0" u="none" strike="noStrike" baseline="0" dirty="0">
                <a:solidFill>
                  <a:srgbClr val="FF66CC"/>
                </a:solidFill>
                <a:latin typeface="TimesLTStd-Roman"/>
              </a:rPr>
              <a:t>ood home life contributes immensely to a good work life</a:t>
            </a:r>
            <a:endParaRPr lang="en-US" dirty="0">
              <a:solidFill>
                <a:srgbClr val="FF66CC"/>
              </a:solidFill>
            </a:endParaRPr>
          </a:p>
        </p:txBody>
      </p:sp>
    </p:spTree>
    <p:extLst>
      <p:ext uri="{BB962C8B-B14F-4D97-AF65-F5344CB8AC3E}">
        <p14:creationId xmlns:p14="http://schemas.microsoft.com/office/powerpoint/2010/main" val="3901782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374BC9E-9D18-4EB7-AE9A-2982C826362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76697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4674E-5D1D-4888-B102-765573C0F50D}"/>
              </a:ext>
            </a:extLst>
          </p:cNvPr>
          <p:cNvSpPr>
            <a:spLocks noGrp="1"/>
          </p:cNvSpPr>
          <p:nvPr>
            <p:ph type="title"/>
          </p:nvPr>
        </p:nvSpPr>
        <p:spPr/>
        <p:txBody>
          <a:bodyPr/>
          <a:lstStyle/>
          <a:p>
            <a:r>
              <a:rPr lang="en-US" dirty="0"/>
              <a:t>Benefits of a Diverse Workforce</a:t>
            </a:r>
          </a:p>
        </p:txBody>
      </p:sp>
      <p:pic>
        <p:nvPicPr>
          <p:cNvPr id="5" name="Content Placeholder 4">
            <a:extLst>
              <a:ext uri="{FF2B5EF4-FFF2-40B4-BE49-F238E27FC236}">
                <a16:creationId xmlns:a16="http://schemas.microsoft.com/office/drawing/2014/main" id="{41A57D36-7B36-4494-9FEE-614328738D58}"/>
              </a:ext>
            </a:extLst>
          </p:cNvPr>
          <p:cNvPicPr>
            <a:picLocks noGrp="1" noChangeAspect="1"/>
          </p:cNvPicPr>
          <p:nvPr>
            <p:ph idx="1"/>
          </p:nvPr>
        </p:nvPicPr>
        <p:blipFill>
          <a:blip r:embed="rId2"/>
          <a:stretch>
            <a:fillRect/>
          </a:stretch>
        </p:blipFill>
        <p:spPr>
          <a:xfrm>
            <a:off x="6839296" y="2629341"/>
            <a:ext cx="4816475" cy="3211986"/>
          </a:xfrm>
          <a:prstGeom prst="rect">
            <a:avLst/>
          </a:prstGeom>
        </p:spPr>
      </p:pic>
      <p:sp>
        <p:nvSpPr>
          <p:cNvPr id="4" name="Text Placeholder 3">
            <a:extLst>
              <a:ext uri="{FF2B5EF4-FFF2-40B4-BE49-F238E27FC236}">
                <a16:creationId xmlns:a16="http://schemas.microsoft.com/office/drawing/2014/main" id="{2DF1C6F6-6559-4BDF-AD31-1CF30593D938}"/>
              </a:ext>
            </a:extLst>
          </p:cNvPr>
          <p:cNvSpPr>
            <a:spLocks noGrp="1"/>
          </p:cNvSpPr>
          <p:nvPr>
            <p:ph type="body" sz="half" idx="2"/>
          </p:nvPr>
        </p:nvSpPr>
        <p:spPr/>
        <p:txBody>
          <a:bodyPr/>
          <a:lstStyle/>
          <a:p>
            <a:r>
              <a:rPr lang="en-US" dirty="0"/>
              <a:t>Human Resource Concerns </a:t>
            </a:r>
          </a:p>
          <a:p>
            <a:endParaRPr lang="en-US" dirty="0"/>
          </a:p>
        </p:txBody>
      </p:sp>
      <p:sp>
        <p:nvSpPr>
          <p:cNvPr id="7" name="TextBox 6">
            <a:extLst>
              <a:ext uri="{FF2B5EF4-FFF2-40B4-BE49-F238E27FC236}">
                <a16:creationId xmlns:a16="http://schemas.microsoft.com/office/drawing/2014/main" id="{96EE5E04-F024-4846-8D18-22A3859389AA}"/>
              </a:ext>
            </a:extLst>
          </p:cNvPr>
          <p:cNvSpPr txBox="1"/>
          <p:nvPr/>
        </p:nvSpPr>
        <p:spPr>
          <a:xfrm>
            <a:off x="6839297" y="695281"/>
            <a:ext cx="4816475" cy="1200329"/>
          </a:xfrm>
          <a:prstGeom prst="rect">
            <a:avLst/>
          </a:prstGeom>
          <a:noFill/>
        </p:spPr>
        <p:txBody>
          <a:bodyPr wrap="square">
            <a:spAutoFit/>
          </a:bodyPr>
          <a:lstStyle/>
          <a:p>
            <a:r>
              <a:rPr lang="en-US" dirty="0"/>
              <a:t>An organization can perhaps be most effective when its workforce mirrors the diversity of its customers. For global companies, this goal can be optimistic, but it is a worthwhile goal.</a:t>
            </a:r>
          </a:p>
        </p:txBody>
      </p:sp>
    </p:spTree>
    <p:extLst>
      <p:ext uri="{BB962C8B-B14F-4D97-AF65-F5344CB8AC3E}">
        <p14:creationId xmlns:p14="http://schemas.microsoft.com/office/powerpoint/2010/main" val="4201567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6D1A0-EA48-4733-B0DC-46F5F99FE2C6}"/>
              </a:ext>
            </a:extLst>
          </p:cNvPr>
          <p:cNvSpPr>
            <a:spLocks noGrp="1"/>
          </p:cNvSpPr>
          <p:nvPr>
            <p:ph type="title"/>
          </p:nvPr>
        </p:nvSpPr>
        <p:spPr/>
        <p:txBody>
          <a:bodyPr/>
          <a:lstStyle/>
          <a:p>
            <a:r>
              <a:rPr lang="en-US" dirty="0"/>
              <a:t>Corporate Wellness Programs</a:t>
            </a:r>
          </a:p>
        </p:txBody>
      </p:sp>
      <p:sp>
        <p:nvSpPr>
          <p:cNvPr id="3" name="Content Placeholder 2">
            <a:extLst>
              <a:ext uri="{FF2B5EF4-FFF2-40B4-BE49-F238E27FC236}">
                <a16:creationId xmlns:a16="http://schemas.microsoft.com/office/drawing/2014/main" id="{5E259378-98CE-4AAC-AED4-033CAB12EA7A}"/>
              </a:ext>
            </a:extLst>
          </p:cNvPr>
          <p:cNvSpPr>
            <a:spLocks noGrp="1"/>
          </p:cNvSpPr>
          <p:nvPr>
            <p:ph idx="1"/>
          </p:nvPr>
        </p:nvSpPr>
        <p:spPr>
          <a:xfrm>
            <a:off x="6736080" y="804672"/>
            <a:ext cx="4815840" cy="1705772"/>
          </a:xfrm>
        </p:spPr>
        <p:txBody>
          <a:bodyPr/>
          <a:lstStyle/>
          <a:p>
            <a:r>
              <a:rPr lang="en-US" dirty="0"/>
              <a:t>Wellness incentives</a:t>
            </a:r>
          </a:p>
          <a:p>
            <a:r>
              <a:rPr lang="en-US" dirty="0"/>
              <a:t>lower health insurance premiums to nonsmokers</a:t>
            </a:r>
          </a:p>
          <a:p>
            <a:r>
              <a:rPr lang="en-US" dirty="0"/>
              <a:t>onsite exercise or yoga classes</a:t>
            </a:r>
          </a:p>
          <a:p>
            <a:endParaRPr lang="en-US" dirty="0"/>
          </a:p>
        </p:txBody>
      </p:sp>
      <p:sp>
        <p:nvSpPr>
          <p:cNvPr id="4" name="Text Placeholder 3">
            <a:extLst>
              <a:ext uri="{FF2B5EF4-FFF2-40B4-BE49-F238E27FC236}">
                <a16:creationId xmlns:a16="http://schemas.microsoft.com/office/drawing/2014/main" id="{5A6B9904-D5C0-4B45-AB28-FDDF07CFD2B5}"/>
              </a:ext>
            </a:extLst>
          </p:cNvPr>
          <p:cNvSpPr>
            <a:spLocks noGrp="1"/>
          </p:cNvSpPr>
          <p:nvPr>
            <p:ph type="body" sz="half" idx="2"/>
          </p:nvPr>
        </p:nvSpPr>
        <p:spPr/>
        <p:txBody>
          <a:bodyPr/>
          <a:lstStyle/>
          <a:p>
            <a:r>
              <a:rPr lang="en-US" dirty="0"/>
              <a:t>Human Resource Concerns </a:t>
            </a:r>
          </a:p>
          <a:p>
            <a:endParaRPr lang="en-US" dirty="0"/>
          </a:p>
        </p:txBody>
      </p:sp>
      <p:sp>
        <p:nvSpPr>
          <p:cNvPr id="6" name="TextBox 5">
            <a:extLst>
              <a:ext uri="{FF2B5EF4-FFF2-40B4-BE49-F238E27FC236}">
                <a16:creationId xmlns:a16="http://schemas.microsoft.com/office/drawing/2014/main" id="{526D33A8-7347-48A5-844A-5DDC8E9168D9}"/>
              </a:ext>
            </a:extLst>
          </p:cNvPr>
          <p:cNvSpPr txBox="1"/>
          <p:nvPr/>
        </p:nvSpPr>
        <p:spPr>
          <a:xfrm>
            <a:off x="6249093" y="3549918"/>
            <a:ext cx="5771111" cy="1200329"/>
          </a:xfrm>
          <a:prstGeom prst="rect">
            <a:avLst/>
          </a:prstGeom>
          <a:noFill/>
        </p:spPr>
        <p:txBody>
          <a:bodyPr wrap="square">
            <a:spAutoFit/>
          </a:bodyPr>
          <a:lstStyle/>
          <a:p>
            <a:pPr algn="ctr"/>
            <a:r>
              <a:rPr lang="en-US" dirty="0">
                <a:solidFill>
                  <a:srgbClr val="FF66CC"/>
                </a:solidFill>
              </a:rPr>
              <a:t>Michael Porter, coauthor of Redefining Health Care, says, “We have this notion that you can gorge on hot dogs, be in a pie-eating contest, and drink every day, and society will take care of you. </a:t>
            </a:r>
          </a:p>
        </p:txBody>
      </p:sp>
      <p:pic>
        <p:nvPicPr>
          <p:cNvPr id="7" name="Picture 6">
            <a:extLst>
              <a:ext uri="{FF2B5EF4-FFF2-40B4-BE49-F238E27FC236}">
                <a16:creationId xmlns:a16="http://schemas.microsoft.com/office/drawing/2014/main" id="{62F264B7-B46A-49B0-A007-172B3541C8C4}"/>
              </a:ext>
            </a:extLst>
          </p:cNvPr>
          <p:cNvPicPr>
            <a:picLocks noChangeAspect="1"/>
          </p:cNvPicPr>
          <p:nvPr/>
        </p:nvPicPr>
        <p:blipFill rotWithShape="1">
          <a:blip r:embed="rId2"/>
          <a:srcRect b="21013"/>
          <a:stretch/>
        </p:blipFill>
        <p:spPr>
          <a:xfrm>
            <a:off x="419588" y="4006734"/>
            <a:ext cx="5256823" cy="2618509"/>
          </a:xfrm>
          <a:prstGeom prst="rect">
            <a:avLst/>
          </a:prstGeom>
        </p:spPr>
      </p:pic>
    </p:spTree>
    <p:extLst>
      <p:ext uri="{BB962C8B-B14F-4D97-AF65-F5344CB8AC3E}">
        <p14:creationId xmlns:p14="http://schemas.microsoft.com/office/powerpoint/2010/main" val="261543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1AED4A-5BC9-4386-8986-B25B92270D40}"/>
              </a:ext>
            </a:extLst>
          </p:cNvPr>
          <p:cNvSpPr>
            <a:spLocks noGrp="1"/>
          </p:cNvSpPr>
          <p:nvPr>
            <p:ph type="title"/>
          </p:nvPr>
        </p:nvSpPr>
        <p:spPr>
          <a:xfrm>
            <a:off x="2231136" y="964692"/>
            <a:ext cx="7729728" cy="2253638"/>
          </a:xfrm>
        </p:spPr>
        <p:txBody>
          <a:bodyPr>
            <a:normAutofit/>
          </a:bodyPr>
          <a:lstStyle/>
          <a:p>
            <a:r>
              <a:rPr lang="en-US" sz="1800" dirty="0"/>
              <a:t>Developing an Organizational Chart for a Georgian company (insurance/ banking/ retail chain)</a:t>
            </a:r>
          </a:p>
        </p:txBody>
      </p:sp>
      <p:sp>
        <p:nvSpPr>
          <p:cNvPr id="5" name="Subtitle 4">
            <a:extLst>
              <a:ext uri="{FF2B5EF4-FFF2-40B4-BE49-F238E27FC236}">
                <a16:creationId xmlns:a16="http://schemas.microsoft.com/office/drawing/2014/main" id="{FAD80248-0F2B-4874-830D-9A00C77646CE}"/>
              </a:ext>
            </a:extLst>
          </p:cNvPr>
          <p:cNvSpPr>
            <a:spLocks noGrp="1"/>
          </p:cNvSpPr>
          <p:nvPr>
            <p:ph type="subTitle" idx="1"/>
          </p:nvPr>
        </p:nvSpPr>
        <p:spPr>
          <a:xfrm>
            <a:off x="2695194" y="282912"/>
            <a:ext cx="6801612" cy="681779"/>
          </a:xfrm>
        </p:spPr>
        <p:txBody>
          <a:bodyPr>
            <a:normAutofit fontScale="77500" lnSpcReduction="20000"/>
          </a:bodyPr>
          <a:lstStyle/>
          <a:p>
            <a:r>
              <a:rPr lang="en-US" sz="2400" dirty="0">
                <a:solidFill>
                  <a:srgbClr val="FF66CC"/>
                </a:solidFill>
              </a:rPr>
              <a:t>Homework is the same </a:t>
            </a:r>
          </a:p>
          <a:p>
            <a:r>
              <a:rPr lang="en-US" sz="2400" dirty="0">
                <a:solidFill>
                  <a:srgbClr val="FF66CC"/>
                </a:solidFill>
              </a:rPr>
              <a:t>   </a:t>
            </a:r>
          </a:p>
        </p:txBody>
      </p:sp>
      <p:sp>
        <p:nvSpPr>
          <p:cNvPr id="6" name="TextBox 5">
            <a:extLst>
              <a:ext uri="{FF2B5EF4-FFF2-40B4-BE49-F238E27FC236}">
                <a16:creationId xmlns:a16="http://schemas.microsoft.com/office/drawing/2014/main" id="{08995189-D4E4-4CDF-8B9C-783A334A4E17}"/>
              </a:ext>
            </a:extLst>
          </p:cNvPr>
          <p:cNvSpPr txBox="1"/>
          <p:nvPr/>
        </p:nvSpPr>
        <p:spPr>
          <a:xfrm>
            <a:off x="2949388" y="3514165"/>
            <a:ext cx="6293224" cy="923330"/>
          </a:xfrm>
          <a:prstGeom prst="rect">
            <a:avLst/>
          </a:prstGeom>
          <a:noFill/>
        </p:spPr>
        <p:txBody>
          <a:bodyPr wrap="square" rtlCol="0">
            <a:spAutoFit/>
          </a:bodyPr>
          <a:lstStyle/>
          <a:p>
            <a:pPr algn="ctr"/>
            <a:r>
              <a:rPr lang="en-US" dirty="0"/>
              <a:t>Homework should be prepared in a mini presentation format max 10 slides. Homework should be sent to my  Mail till our next meeting</a:t>
            </a:r>
          </a:p>
        </p:txBody>
      </p:sp>
    </p:spTree>
    <p:extLst>
      <p:ext uri="{BB962C8B-B14F-4D97-AF65-F5344CB8AC3E}">
        <p14:creationId xmlns:p14="http://schemas.microsoft.com/office/powerpoint/2010/main" val="42409319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AE778-D0B8-407A-9C61-9F02B3AB8D2C}"/>
              </a:ext>
            </a:extLst>
          </p:cNvPr>
          <p:cNvSpPr>
            <a:spLocks noGrp="1"/>
          </p:cNvSpPr>
          <p:nvPr>
            <p:ph type="title"/>
          </p:nvPr>
        </p:nvSpPr>
        <p:spPr/>
        <p:txBody>
          <a:bodyPr/>
          <a:lstStyle/>
          <a:p>
            <a:r>
              <a:rPr lang="en-US" dirty="0"/>
              <a:t>Strategy Execution</a:t>
            </a:r>
          </a:p>
        </p:txBody>
      </p:sp>
      <p:sp>
        <p:nvSpPr>
          <p:cNvPr id="3" name="Content Placeholder 2">
            <a:extLst>
              <a:ext uri="{FF2B5EF4-FFF2-40B4-BE49-F238E27FC236}">
                <a16:creationId xmlns:a16="http://schemas.microsoft.com/office/drawing/2014/main" id="{ADB0889C-07B1-45D8-8588-4594FEBF98CC}"/>
              </a:ext>
            </a:extLst>
          </p:cNvPr>
          <p:cNvSpPr>
            <a:spLocks noGrp="1"/>
          </p:cNvSpPr>
          <p:nvPr>
            <p:ph idx="1"/>
          </p:nvPr>
        </p:nvSpPr>
        <p:spPr>
          <a:xfrm>
            <a:off x="6736081" y="2189572"/>
            <a:ext cx="4815840" cy="2478855"/>
          </a:xfrm>
        </p:spPr>
        <p:txBody>
          <a:bodyPr>
            <a:normAutofit/>
          </a:bodyPr>
          <a:lstStyle/>
          <a:p>
            <a:pPr algn="ctr"/>
            <a:r>
              <a:rPr lang="en-US" sz="2400" dirty="0">
                <a:solidFill>
                  <a:srgbClr val="FF66CC"/>
                </a:solidFill>
              </a:rPr>
              <a:t>A technically imperfect plan that is implemented</a:t>
            </a:r>
            <a:r>
              <a:rPr lang="ka-GE" sz="2400" dirty="0">
                <a:solidFill>
                  <a:srgbClr val="FF66CC"/>
                </a:solidFill>
              </a:rPr>
              <a:t> </a:t>
            </a:r>
            <a:r>
              <a:rPr lang="en-US" sz="2400" dirty="0">
                <a:solidFill>
                  <a:srgbClr val="FF66CC"/>
                </a:solidFill>
              </a:rPr>
              <a:t>well will achieve more than the perfect plan that never gets off the paper on which it</a:t>
            </a:r>
            <a:r>
              <a:rPr lang="ka-GE" sz="2400" dirty="0">
                <a:solidFill>
                  <a:srgbClr val="FF66CC"/>
                </a:solidFill>
              </a:rPr>
              <a:t> </a:t>
            </a:r>
            <a:r>
              <a:rPr lang="en-US" sz="2400" dirty="0">
                <a:solidFill>
                  <a:srgbClr val="FF66CC"/>
                </a:solidFill>
              </a:rPr>
              <a:t>is typed.</a:t>
            </a:r>
          </a:p>
        </p:txBody>
      </p:sp>
      <p:pic>
        <p:nvPicPr>
          <p:cNvPr id="5" name="Picture 4">
            <a:extLst>
              <a:ext uri="{FF2B5EF4-FFF2-40B4-BE49-F238E27FC236}">
                <a16:creationId xmlns:a16="http://schemas.microsoft.com/office/drawing/2014/main" id="{14826025-9C0E-4A19-B53C-740855456037}"/>
              </a:ext>
            </a:extLst>
          </p:cNvPr>
          <p:cNvPicPr>
            <a:picLocks noChangeAspect="1"/>
          </p:cNvPicPr>
          <p:nvPr/>
        </p:nvPicPr>
        <p:blipFill>
          <a:blip r:embed="rId2"/>
          <a:stretch>
            <a:fillRect/>
          </a:stretch>
        </p:blipFill>
        <p:spPr>
          <a:xfrm>
            <a:off x="693421" y="3586942"/>
            <a:ext cx="4762500" cy="2857500"/>
          </a:xfrm>
          <a:prstGeom prst="rect">
            <a:avLst/>
          </a:prstGeom>
        </p:spPr>
      </p:pic>
    </p:spTree>
    <p:extLst>
      <p:ext uri="{BB962C8B-B14F-4D97-AF65-F5344CB8AC3E}">
        <p14:creationId xmlns:p14="http://schemas.microsoft.com/office/powerpoint/2010/main" val="248936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BDF9-43B0-4FA0-8B54-4196A86D089E}"/>
              </a:ext>
            </a:extLst>
          </p:cNvPr>
          <p:cNvSpPr>
            <a:spLocks noGrp="1"/>
          </p:cNvSpPr>
          <p:nvPr>
            <p:ph type="title"/>
          </p:nvPr>
        </p:nvSpPr>
        <p:spPr/>
        <p:txBody>
          <a:bodyPr/>
          <a:lstStyle/>
          <a:p>
            <a:r>
              <a:rPr lang="en-US" sz="1800" b="0" i="0" u="none" strike="noStrike" baseline="0" dirty="0">
                <a:solidFill>
                  <a:srgbClr val="334DFF"/>
                </a:solidFill>
                <a:latin typeface="TimesLTStd-Roman"/>
              </a:rPr>
              <a:t>Accenture</a:t>
            </a:r>
            <a:endParaRPr lang="en-US" dirty="0"/>
          </a:p>
        </p:txBody>
      </p:sp>
      <p:pic>
        <p:nvPicPr>
          <p:cNvPr id="7" name="Content Placeholder 6">
            <a:extLst>
              <a:ext uri="{FF2B5EF4-FFF2-40B4-BE49-F238E27FC236}">
                <a16:creationId xmlns:a16="http://schemas.microsoft.com/office/drawing/2014/main" id="{F60C3C2E-3FC3-437D-B6BF-C2C5435DEAF5}"/>
              </a:ext>
            </a:extLst>
          </p:cNvPr>
          <p:cNvPicPr>
            <a:picLocks noGrp="1" noChangeAspect="1"/>
          </p:cNvPicPr>
          <p:nvPr>
            <p:ph idx="1"/>
          </p:nvPr>
        </p:nvPicPr>
        <p:blipFill>
          <a:blip r:embed="rId2"/>
          <a:stretch>
            <a:fillRect/>
          </a:stretch>
        </p:blipFill>
        <p:spPr>
          <a:xfrm>
            <a:off x="6609646" y="454954"/>
            <a:ext cx="4816475" cy="2506625"/>
          </a:xfrm>
        </p:spPr>
      </p:pic>
      <p:pic>
        <p:nvPicPr>
          <p:cNvPr id="5" name="Picture 4">
            <a:extLst>
              <a:ext uri="{FF2B5EF4-FFF2-40B4-BE49-F238E27FC236}">
                <a16:creationId xmlns:a16="http://schemas.microsoft.com/office/drawing/2014/main" id="{8B5FACAB-BF1C-41B5-96DA-ED3529E876DE}"/>
              </a:ext>
            </a:extLst>
          </p:cNvPr>
          <p:cNvPicPr>
            <a:picLocks noChangeAspect="1"/>
          </p:cNvPicPr>
          <p:nvPr/>
        </p:nvPicPr>
        <p:blipFill>
          <a:blip r:embed="rId3"/>
          <a:stretch>
            <a:fillRect/>
          </a:stretch>
        </p:blipFill>
        <p:spPr>
          <a:xfrm>
            <a:off x="2061556" y="3574086"/>
            <a:ext cx="1918425" cy="1390858"/>
          </a:xfrm>
          <a:prstGeom prst="rect">
            <a:avLst/>
          </a:prstGeom>
        </p:spPr>
      </p:pic>
      <p:pic>
        <p:nvPicPr>
          <p:cNvPr id="9" name="Picture 8">
            <a:extLst>
              <a:ext uri="{FF2B5EF4-FFF2-40B4-BE49-F238E27FC236}">
                <a16:creationId xmlns:a16="http://schemas.microsoft.com/office/drawing/2014/main" id="{B3ADED99-EF4D-4B0B-9A79-7E32D5B31583}"/>
              </a:ext>
            </a:extLst>
          </p:cNvPr>
          <p:cNvPicPr>
            <a:picLocks noChangeAspect="1"/>
          </p:cNvPicPr>
          <p:nvPr/>
        </p:nvPicPr>
        <p:blipFill>
          <a:blip r:embed="rId4"/>
          <a:stretch>
            <a:fillRect/>
          </a:stretch>
        </p:blipFill>
        <p:spPr>
          <a:xfrm>
            <a:off x="6241744" y="3115911"/>
            <a:ext cx="5950256" cy="3568883"/>
          </a:xfrm>
          <a:prstGeom prst="rect">
            <a:avLst/>
          </a:prstGeom>
        </p:spPr>
      </p:pic>
      <p:sp>
        <p:nvSpPr>
          <p:cNvPr id="10" name="TextBox 9">
            <a:extLst>
              <a:ext uri="{FF2B5EF4-FFF2-40B4-BE49-F238E27FC236}">
                <a16:creationId xmlns:a16="http://schemas.microsoft.com/office/drawing/2014/main" id="{BF3B13A8-2D2F-4CB8-962B-C8883BCF0F26}"/>
              </a:ext>
            </a:extLst>
          </p:cNvPr>
          <p:cNvSpPr txBox="1"/>
          <p:nvPr/>
        </p:nvSpPr>
        <p:spPr>
          <a:xfrm>
            <a:off x="1577340" y="5234031"/>
            <a:ext cx="3160915" cy="1169551"/>
          </a:xfrm>
          <a:prstGeom prst="rect">
            <a:avLst/>
          </a:prstGeom>
          <a:noFill/>
        </p:spPr>
        <p:txBody>
          <a:bodyPr wrap="square">
            <a:spAutoFit/>
          </a:bodyPr>
          <a:lstStyle/>
          <a:p>
            <a:r>
              <a:rPr lang="en-US" sz="1400" dirty="0"/>
              <a:t>• Communications, Media &amp; Technology</a:t>
            </a:r>
          </a:p>
          <a:p>
            <a:r>
              <a:rPr lang="en-US" sz="1400" dirty="0"/>
              <a:t>• Financial Services</a:t>
            </a:r>
          </a:p>
          <a:p>
            <a:r>
              <a:rPr lang="en-US" sz="1400" dirty="0"/>
              <a:t>• Products</a:t>
            </a:r>
          </a:p>
          <a:p>
            <a:r>
              <a:rPr lang="en-US" sz="1400" dirty="0"/>
              <a:t>• Resources</a:t>
            </a:r>
          </a:p>
          <a:p>
            <a:r>
              <a:rPr lang="en-US" sz="1400" dirty="0"/>
              <a:t>• Health &amp; Public Service.</a:t>
            </a:r>
          </a:p>
        </p:txBody>
      </p:sp>
    </p:spTree>
    <p:extLst>
      <p:ext uri="{BB962C8B-B14F-4D97-AF65-F5344CB8AC3E}">
        <p14:creationId xmlns:p14="http://schemas.microsoft.com/office/powerpoint/2010/main" val="136420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1A420-81E5-4E29-904E-BD2347F05F57}"/>
              </a:ext>
            </a:extLst>
          </p:cNvPr>
          <p:cNvSpPr>
            <a:spLocks noGrp="1"/>
          </p:cNvSpPr>
          <p:nvPr>
            <p:ph type="title"/>
          </p:nvPr>
        </p:nvSpPr>
        <p:spPr>
          <a:xfrm>
            <a:off x="2089245" y="424193"/>
            <a:ext cx="7729728" cy="1188720"/>
          </a:xfrm>
        </p:spPr>
        <p:txBody>
          <a:bodyPr/>
          <a:lstStyle/>
          <a:p>
            <a:r>
              <a:rPr lang="en-US" dirty="0"/>
              <a:t>Formulation/Implementation</a:t>
            </a:r>
          </a:p>
        </p:txBody>
      </p:sp>
      <p:pic>
        <p:nvPicPr>
          <p:cNvPr id="5" name="Content Placeholder 4">
            <a:extLst>
              <a:ext uri="{FF2B5EF4-FFF2-40B4-BE49-F238E27FC236}">
                <a16:creationId xmlns:a16="http://schemas.microsoft.com/office/drawing/2014/main" id="{55416590-2C70-4019-8128-A837AA734194}"/>
              </a:ext>
            </a:extLst>
          </p:cNvPr>
          <p:cNvPicPr>
            <a:picLocks noGrp="1" noChangeAspect="1"/>
          </p:cNvPicPr>
          <p:nvPr>
            <p:ph idx="1"/>
          </p:nvPr>
        </p:nvPicPr>
        <p:blipFill>
          <a:blip r:embed="rId2"/>
          <a:stretch>
            <a:fillRect/>
          </a:stretch>
        </p:blipFill>
        <p:spPr>
          <a:xfrm>
            <a:off x="256247" y="1809991"/>
            <a:ext cx="11679504" cy="4557558"/>
          </a:xfrm>
        </p:spPr>
      </p:pic>
      <p:sp>
        <p:nvSpPr>
          <p:cNvPr id="7" name="TextBox 6">
            <a:extLst>
              <a:ext uri="{FF2B5EF4-FFF2-40B4-BE49-F238E27FC236}">
                <a16:creationId xmlns:a16="http://schemas.microsoft.com/office/drawing/2014/main" id="{511A31BF-70D5-4445-9AF1-9F0099107C84}"/>
              </a:ext>
            </a:extLst>
          </p:cNvPr>
          <p:cNvSpPr txBox="1"/>
          <p:nvPr/>
        </p:nvSpPr>
        <p:spPr>
          <a:xfrm>
            <a:off x="1737361" y="6367549"/>
            <a:ext cx="9193876" cy="369332"/>
          </a:xfrm>
          <a:prstGeom prst="rect">
            <a:avLst/>
          </a:prstGeom>
          <a:noFill/>
        </p:spPr>
        <p:txBody>
          <a:bodyPr wrap="square">
            <a:spAutoFit/>
          </a:bodyPr>
          <a:lstStyle/>
          <a:p>
            <a:r>
              <a:rPr lang="en-US" dirty="0">
                <a:solidFill>
                  <a:srgbClr val="FF66CC"/>
                </a:solidFill>
              </a:rPr>
              <a:t>Strategy implementation varies substantially among different types and sizes of organizations</a:t>
            </a:r>
            <a:r>
              <a:rPr lang="en-US" dirty="0"/>
              <a:t>.</a:t>
            </a:r>
          </a:p>
        </p:txBody>
      </p:sp>
      <p:pic>
        <p:nvPicPr>
          <p:cNvPr id="1028" name="Picture 4" descr="Free photo Design Transparent Pieces Isolated Elements Chess - Max Pixel">
            <a:extLst>
              <a:ext uri="{FF2B5EF4-FFF2-40B4-BE49-F238E27FC236}">
                <a16:creationId xmlns:a16="http://schemas.microsoft.com/office/drawing/2014/main" id="{C2B17749-7E11-E620-AA5E-7E9CF2CE0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361" y="2932937"/>
            <a:ext cx="9144000" cy="3600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165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DC22E-3D35-4A8E-A5D5-E563F3C0259C}"/>
              </a:ext>
            </a:extLst>
          </p:cNvPr>
          <p:cNvSpPr>
            <a:spLocks noGrp="1"/>
          </p:cNvSpPr>
          <p:nvPr>
            <p:ph type="title"/>
          </p:nvPr>
        </p:nvSpPr>
        <p:spPr>
          <a:xfrm>
            <a:off x="769620" y="1833924"/>
            <a:ext cx="4486656" cy="1141497"/>
          </a:xfrm>
        </p:spPr>
        <p:txBody>
          <a:bodyPr/>
          <a:lstStyle/>
          <a:p>
            <a:r>
              <a:rPr lang="en-US" dirty="0"/>
              <a:t>Implementation</a:t>
            </a:r>
          </a:p>
        </p:txBody>
      </p:sp>
      <p:pic>
        <p:nvPicPr>
          <p:cNvPr id="5" name="Content Placeholder 4">
            <a:extLst>
              <a:ext uri="{FF2B5EF4-FFF2-40B4-BE49-F238E27FC236}">
                <a16:creationId xmlns:a16="http://schemas.microsoft.com/office/drawing/2014/main" id="{30A02076-229F-465F-B8B9-924B24C2E66C}"/>
              </a:ext>
            </a:extLst>
          </p:cNvPr>
          <p:cNvPicPr>
            <a:picLocks noGrp="1" noChangeAspect="1"/>
          </p:cNvPicPr>
          <p:nvPr>
            <p:ph idx="1"/>
          </p:nvPr>
        </p:nvPicPr>
        <p:blipFill>
          <a:blip r:embed="rId2"/>
          <a:stretch>
            <a:fillRect/>
          </a:stretch>
        </p:blipFill>
        <p:spPr>
          <a:xfrm>
            <a:off x="1737980" y="3441745"/>
            <a:ext cx="2620037" cy="2585258"/>
          </a:xfrm>
          <a:prstGeom prst="rect">
            <a:avLst/>
          </a:prstGeom>
        </p:spPr>
      </p:pic>
      <p:sp>
        <p:nvSpPr>
          <p:cNvPr id="4" name="Text Placeholder 3">
            <a:extLst>
              <a:ext uri="{FF2B5EF4-FFF2-40B4-BE49-F238E27FC236}">
                <a16:creationId xmlns:a16="http://schemas.microsoft.com/office/drawing/2014/main" id="{50326383-4C5A-4716-84FD-459DD688D8A0}"/>
              </a:ext>
            </a:extLst>
          </p:cNvPr>
          <p:cNvSpPr>
            <a:spLocks noGrp="1"/>
          </p:cNvSpPr>
          <p:nvPr>
            <p:ph type="body" sz="half" idx="2"/>
          </p:nvPr>
        </p:nvSpPr>
        <p:spPr>
          <a:xfrm>
            <a:off x="1150619" y="3116366"/>
            <a:ext cx="3794760" cy="2194036"/>
          </a:xfrm>
        </p:spPr>
        <p:txBody>
          <a:bodyPr/>
          <a:lstStyle/>
          <a:p>
            <a:r>
              <a:rPr lang="en-US" dirty="0"/>
              <a:t>Shift in responsibility</a:t>
            </a:r>
          </a:p>
        </p:txBody>
      </p:sp>
      <p:sp>
        <p:nvSpPr>
          <p:cNvPr id="7" name="TextBox 6">
            <a:extLst>
              <a:ext uri="{FF2B5EF4-FFF2-40B4-BE49-F238E27FC236}">
                <a16:creationId xmlns:a16="http://schemas.microsoft.com/office/drawing/2014/main" id="{EFC71002-705B-453D-8F47-00AA9864280A}"/>
              </a:ext>
            </a:extLst>
          </p:cNvPr>
          <p:cNvSpPr txBox="1"/>
          <p:nvPr/>
        </p:nvSpPr>
        <p:spPr>
          <a:xfrm>
            <a:off x="7661722" y="736708"/>
            <a:ext cx="3438928" cy="369332"/>
          </a:xfrm>
          <a:prstGeom prst="rect">
            <a:avLst/>
          </a:prstGeom>
          <a:noFill/>
        </p:spPr>
        <p:txBody>
          <a:bodyPr wrap="square">
            <a:spAutoFit/>
          </a:bodyPr>
          <a:lstStyle/>
          <a:p>
            <a:r>
              <a:rPr lang="en-US" dirty="0">
                <a:solidFill>
                  <a:srgbClr val="FF66CC"/>
                </a:solidFill>
              </a:rPr>
              <a:t>Strategists to Functional managers</a:t>
            </a:r>
          </a:p>
        </p:txBody>
      </p:sp>
      <p:pic>
        <p:nvPicPr>
          <p:cNvPr id="9" name="Picture 8">
            <a:extLst>
              <a:ext uri="{FF2B5EF4-FFF2-40B4-BE49-F238E27FC236}">
                <a16:creationId xmlns:a16="http://schemas.microsoft.com/office/drawing/2014/main" id="{D935B1A2-A796-4189-928B-D7538DECBC49}"/>
              </a:ext>
            </a:extLst>
          </p:cNvPr>
          <p:cNvPicPr>
            <a:picLocks noChangeAspect="1"/>
          </p:cNvPicPr>
          <p:nvPr/>
        </p:nvPicPr>
        <p:blipFill rotWithShape="1">
          <a:blip r:embed="rId3"/>
          <a:srcRect r="22315"/>
          <a:stretch/>
        </p:blipFill>
        <p:spPr>
          <a:xfrm>
            <a:off x="6744903" y="1346662"/>
            <a:ext cx="5148412" cy="4912821"/>
          </a:xfrm>
          <a:prstGeom prst="rect">
            <a:avLst/>
          </a:prstGeom>
        </p:spPr>
      </p:pic>
      <p:sp>
        <p:nvSpPr>
          <p:cNvPr id="8" name="TextBox 7">
            <a:extLst>
              <a:ext uri="{FF2B5EF4-FFF2-40B4-BE49-F238E27FC236}">
                <a16:creationId xmlns:a16="http://schemas.microsoft.com/office/drawing/2014/main" id="{E8A4C428-A7AB-CABA-6C86-764836DAC897}"/>
              </a:ext>
            </a:extLst>
          </p:cNvPr>
          <p:cNvSpPr txBox="1"/>
          <p:nvPr/>
        </p:nvSpPr>
        <p:spPr>
          <a:xfrm>
            <a:off x="0" y="6027003"/>
            <a:ext cx="5987612" cy="830997"/>
          </a:xfrm>
          <a:prstGeom prst="rect">
            <a:avLst/>
          </a:prstGeom>
          <a:noFill/>
        </p:spPr>
        <p:txBody>
          <a:bodyPr wrap="square">
            <a:spAutoFit/>
          </a:bodyPr>
          <a:lstStyle/>
          <a:p>
            <a:pPr algn="ctr"/>
            <a:r>
              <a:rPr lang="en-US" sz="1600" dirty="0">
                <a:solidFill>
                  <a:srgbClr val="FF66CC"/>
                </a:solidFill>
              </a:rPr>
              <a:t>Implementation problems can arise because of this shift in responsibility, especially if strategy-formulation decisions come as a surprise to middle- and lower-level managers</a:t>
            </a:r>
          </a:p>
        </p:txBody>
      </p:sp>
    </p:spTree>
    <p:extLst>
      <p:ext uri="{BB962C8B-B14F-4D97-AF65-F5344CB8AC3E}">
        <p14:creationId xmlns:p14="http://schemas.microsoft.com/office/powerpoint/2010/main" val="265403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BC5FF-272C-42B7-B14A-75FBF0596435}"/>
              </a:ext>
            </a:extLst>
          </p:cNvPr>
          <p:cNvSpPr>
            <a:spLocks noGrp="1"/>
          </p:cNvSpPr>
          <p:nvPr>
            <p:ph type="title"/>
          </p:nvPr>
        </p:nvSpPr>
        <p:spPr/>
        <p:txBody>
          <a:bodyPr/>
          <a:lstStyle/>
          <a:p>
            <a:r>
              <a:rPr lang="en-US" dirty="0"/>
              <a:t>Implementation</a:t>
            </a:r>
          </a:p>
        </p:txBody>
      </p:sp>
      <p:sp>
        <p:nvSpPr>
          <p:cNvPr id="3" name="Content Placeholder 2">
            <a:extLst>
              <a:ext uri="{FF2B5EF4-FFF2-40B4-BE49-F238E27FC236}">
                <a16:creationId xmlns:a16="http://schemas.microsoft.com/office/drawing/2014/main" id="{1F14494B-FE1F-43CF-82D5-36D6BA5ACCF4}"/>
              </a:ext>
            </a:extLst>
          </p:cNvPr>
          <p:cNvSpPr>
            <a:spLocks noGrp="1"/>
          </p:cNvSpPr>
          <p:nvPr>
            <p:ph idx="1"/>
          </p:nvPr>
        </p:nvSpPr>
        <p:spPr>
          <a:xfrm>
            <a:off x="6736080" y="804672"/>
            <a:ext cx="4815840" cy="4241153"/>
          </a:xfrm>
        </p:spPr>
        <p:txBody>
          <a:bodyPr/>
          <a:lstStyle/>
          <a:p>
            <a:r>
              <a:rPr lang="en-US" dirty="0"/>
              <a:t>Top-down flow of communication is</a:t>
            </a:r>
            <a:r>
              <a:rPr lang="ka-GE" dirty="0"/>
              <a:t> </a:t>
            </a:r>
            <a:r>
              <a:rPr lang="en-US" dirty="0"/>
              <a:t>essential for developing bottom-up support.</a:t>
            </a:r>
          </a:p>
          <a:p>
            <a:r>
              <a:rPr lang="en-US" dirty="0"/>
              <a:t>Every employee should be able to benchmark her or his efforts against best-in-class competitors so that the challenge becomes personal.</a:t>
            </a:r>
          </a:p>
          <a:p>
            <a:r>
              <a:rPr lang="en-US" dirty="0"/>
              <a:t>Starbucks says 30 percent of employees’ time is motion and the company wants to reduce that. They say “motion and work are two different things.”</a:t>
            </a:r>
          </a:p>
        </p:txBody>
      </p:sp>
      <p:pic>
        <p:nvPicPr>
          <p:cNvPr id="5" name="Picture 4">
            <a:extLst>
              <a:ext uri="{FF2B5EF4-FFF2-40B4-BE49-F238E27FC236}">
                <a16:creationId xmlns:a16="http://schemas.microsoft.com/office/drawing/2014/main" id="{80E5EF57-EBAE-4202-A1FC-D9F67F60C686}"/>
              </a:ext>
            </a:extLst>
          </p:cNvPr>
          <p:cNvPicPr>
            <a:picLocks noChangeAspect="1"/>
          </p:cNvPicPr>
          <p:nvPr/>
        </p:nvPicPr>
        <p:blipFill>
          <a:blip r:embed="rId2"/>
          <a:stretch>
            <a:fillRect/>
          </a:stretch>
        </p:blipFill>
        <p:spPr>
          <a:xfrm>
            <a:off x="671630" y="3683708"/>
            <a:ext cx="4784291" cy="2499792"/>
          </a:xfrm>
          <a:prstGeom prst="rect">
            <a:avLst/>
          </a:prstGeom>
        </p:spPr>
      </p:pic>
      <p:pic>
        <p:nvPicPr>
          <p:cNvPr id="6" name="Picture 5">
            <a:extLst>
              <a:ext uri="{FF2B5EF4-FFF2-40B4-BE49-F238E27FC236}">
                <a16:creationId xmlns:a16="http://schemas.microsoft.com/office/drawing/2014/main" id="{6F574D74-62DC-452E-8080-B14824E80219}"/>
              </a:ext>
            </a:extLst>
          </p:cNvPr>
          <p:cNvPicPr>
            <a:picLocks noChangeAspect="1"/>
          </p:cNvPicPr>
          <p:nvPr/>
        </p:nvPicPr>
        <p:blipFill>
          <a:blip r:embed="rId3"/>
          <a:stretch>
            <a:fillRect/>
          </a:stretch>
        </p:blipFill>
        <p:spPr>
          <a:xfrm>
            <a:off x="8355710" y="4558788"/>
            <a:ext cx="1476089" cy="1494540"/>
          </a:xfrm>
          <a:prstGeom prst="rect">
            <a:avLst/>
          </a:prstGeom>
        </p:spPr>
      </p:pic>
    </p:spTree>
    <p:extLst>
      <p:ext uri="{BB962C8B-B14F-4D97-AF65-F5344CB8AC3E}">
        <p14:creationId xmlns:p14="http://schemas.microsoft.com/office/powerpoint/2010/main" val="2283950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E5377-AF3F-46D6-B59B-6C9197C75A66}"/>
              </a:ext>
            </a:extLst>
          </p:cNvPr>
          <p:cNvSpPr>
            <a:spLocks noGrp="1"/>
          </p:cNvSpPr>
          <p:nvPr>
            <p:ph type="title"/>
          </p:nvPr>
        </p:nvSpPr>
        <p:spPr/>
        <p:txBody>
          <a:bodyPr/>
          <a:lstStyle/>
          <a:p>
            <a:r>
              <a:rPr lang="en-US" dirty="0"/>
              <a:t>Annual Objectives</a:t>
            </a:r>
          </a:p>
        </p:txBody>
      </p:sp>
      <p:sp>
        <p:nvSpPr>
          <p:cNvPr id="3" name="Content Placeholder 2">
            <a:extLst>
              <a:ext uri="{FF2B5EF4-FFF2-40B4-BE49-F238E27FC236}">
                <a16:creationId xmlns:a16="http://schemas.microsoft.com/office/drawing/2014/main" id="{1C04A188-F31A-4973-9E40-92C05849CA9C}"/>
              </a:ext>
            </a:extLst>
          </p:cNvPr>
          <p:cNvSpPr>
            <a:spLocks noGrp="1"/>
          </p:cNvSpPr>
          <p:nvPr>
            <p:ph sz="half" idx="1"/>
          </p:nvPr>
        </p:nvSpPr>
        <p:spPr/>
        <p:txBody>
          <a:bodyPr>
            <a:normAutofit fontScale="85000" lnSpcReduction="10000"/>
          </a:bodyPr>
          <a:lstStyle/>
          <a:p>
            <a:r>
              <a:rPr lang="en-US" dirty="0"/>
              <a:t>Establishing annual objectives is a decentralized activity that directly involves all managers in an organization</a:t>
            </a:r>
          </a:p>
          <a:p>
            <a:r>
              <a:rPr lang="en-US" dirty="0"/>
              <a:t>Approving, revising, or rejecting annual objectives is much more than a rubber-stamp activity</a:t>
            </a:r>
          </a:p>
        </p:txBody>
      </p:sp>
      <p:sp>
        <p:nvSpPr>
          <p:cNvPr id="4" name="Content Placeholder 3">
            <a:extLst>
              <a:ext uri="{FF2B5EF4-FFF2-40B4-BE49-F238E27FC236}">
                <a16:creationId xmlns:a16="http://schemas.microsoft.com/office/drawing/2014/main" id="{19C61A33-7394-4D7A-9058-45CB20BB58B2}"/>
              </a:ext>
            </a:extLst>
          </p:cNvPr>
          <p:cNvSpPr>
            <a:spLocks noGrp="1"/>
          </p:cNvSpPr>
          <p:nvPr>
            <p:ph sz="half" idx="2"/>
          </p:nvPr>
        </p:nvSpPr>
        <p:spPr/>
        <p:txBody>
          <a:bodyPr>
            <a:normAutofit fontScale="85000" lnSpcReduction="10000"/>
          </a:bodyPr>
          <a:lstStyle/>
          <a:p>
            <a:r>
              <a:rPr lang="en-US" dirty="0"/>
              <a:t>Directing and channeling efforts and activities of organization members. </a:t>
            </a:r>
          </a:p>
          <a:p>
            <a:r>
              <a:rPr lang="en-US" dirty="0"/>
              <a:t>They provide a source of legitimacy in an enterprise by justifying activities to stakeholders.</a:t>
            </a:r>
          </a:p>
          <a:p>
            <a:r>
              <a:rPr lang="en-US" dirty="0"/>
              <a:t> They serve as standards of performance.</a:t>
            </a:r>
          </a:p>
          <a:p>
            <a:r>
              <a:rPr lang="en-US" dirty="0"/>
              <a:t>They serve as an important source of employee motivation and identification. </a:t>
            </a:r>
          </a:p>
          <a:p>
            <a:r>
              <a:rPr lang="en-US" dirty="0"/>
              <a:t>They give incentives for managers and employees to perform. </a:t>
            </a:r>
          </a:p>
          <a:p>
            <a:r>
              <a:rPr lang="en-US" dirty="0"/>
              <a:t>They provide a basis for organizational design.</a:t>
            </a:r>
          </a:p>
        </p:txBody>
      </p:sp>
      <p:pic>
        <p:nvPicPr>
          <p:cNvPr id="1026" name="Picture 2" descr="Mục tiêu hàng năm (Annual objectives) là gì?">
            <a:extLst>
              <a:ext uri="{FF2B5EF4-FFF2-40B4-BE49-F238E27FC236}">
                <a16:creationId xmlns:a16="http://schemas.microsoft.com/office/drawing/2014/main" id="{569F2760-03B6-4AD6-82F1-1659E8710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076" y="3882824"/>
            <a:ext cx="2705100" cy="1685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53014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E0C4CF-997B-6CFE-5D17-DF9A17C191BB}"/>
              </a:ext>
            </a:extLst>
          </p:cNvPr>
          <p:cNvPicPr>
            <a:picLocks noChangeAspect="1"/>
          </p:cNvPicPr>
          <p:nvPr/>
        </p:nvPicPr>
        <p:blipFill>
          <a:blip r:embed="rId2"/>
          <a:stretch>
            <a:fillRect/>
          </a:stretch>
        </p:blipFill>
        <p:spPr>
          <a:xfrm>
            <a:off x="1111469" y="260611"/>
            <a:ext cx="8818927" cy="6486411"/>
          </a:xfrm>
          <a:prstGeom prst="rect">
            <a:avLst/>
          </a:prstGeom>
        </p:spPr>
      </p:pic>
      <p:sp>
        <p:nvSpPr>
          <p:cNvPr id="7" name="TextBox 6">
            <a:extLst>
              <a:ext uri="{FF2B5EF4-FFF2-40B4-BE49-F238E27FC236}">
                <a16:creationId xmlns:a16="http://schemas.microsoft.com/office/drawing/2014/main" id="{EE45AD77-3231-CCDC-3026-4AE6C387B7C0}"/>
              </a:ext>
            </a:extLst>
          </p:cNvPr>
          <p:cNvSpPr txBox="1"/>
          <p:nvPr/>
        </p:nvSpPr>
        <p:spPr>
          <a:xfrm>
            <a:off x="9436997" y="3594538"/>
            <a:ext cx="1797269" cy="461665"/>
          </a:xfrm>
          <a:prstGeom prst="rect">
            <a:avLst/>
          </a:prstGeom>
          <a:noFill/>
        </p:spPr>
        <p:txBody>
          <a:bodyPr wrap="square" rtlCol="0">
            <a:spAutoFit/>
          </a:bodyPr>
          <a:lstStyle/>
          <a:p>
            <a:r>
              <a:rPr lang="en-US" sz="2400" dirty="0">
                <a:solidFill>
                  <a:srgbClr val="FF66CC"/>
                </a:solidFill>
              </a:rPr>
              <a:t>Consistency</a:t>
            </a:r>
          </a:p>
        </p:txBody>
      </p:sp>
      <p:pic>
        <p:nvPicPr>
          <p:cNvPr id="9" name="Picture 8">
            <a:extLst>
              <a:ext uri="{FF2B5EF4-FFF2-40B4-BE49-F238E27FC236}">
                <a16:creationId xmlns:a16="http://schemas.microsoft.com/office/drawing/2014/main" id="{A058D894-8588-7043-AB00-82A6DEA8A957}"/>
              </a:ext>
            </a:extLst>
          </p:cNvPr>
          <p:cNvPicPr>
            <a:picLocks noChangeAspect="1"/>
          </p:cNvPicPr>
          <p:nvPr/>
        </p:nvPicPr>
        <p:blipFill>
          <a:blip r:embed="rId3"/>
          <a:stretch>
            <a:fillRect/>
          </a:stretch>
        </p:blipFill>
        <p:spPr>
          <a:xfrm>
            <a:off x="8680111" y="4233040"/>
            <a:ext cx="3320117" cy="955737"/>
          </a:xfrm>
          <a:prstGeom prst="rect">
            <a:avLst/>
          </a:prstGeom>
        </p:spPr>
      </p:pic>
    </p:spTree>
    <p:extLst>
      <p:ext uri="{BB962C8B-B14F-4D97-AF65-F5344CB8AC3E}">
        <p14:creationId xmlns:p14="http://schemas.microsoft.com/office/powerpoint/2010/main" val="3866325325"/>
      </p:ext>
    </p:extLst>
  </p:cSld>
  <p:clrMapOvr>
    <a:masterClrMapping/>
  </p:clrMapOvr>
</p:sld>
</file>

<file path=ppt/theme/theme1.xml><?xml version="1.0" encoding="utf-8"?>
<a:theme xmlns:a="http://schemas.openxmlformats.org/drawingml/2006/main" name="Parce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8770</TotalTime>
  <Words>1026</Words>
  <Application>Microsoft Office PowerPoint</Application>
  <PresentationFormat>Widescreen</PresentationFormat>
  <Paragraphs>125</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Gill Sans MT</vt:lpstr>
      <vt:lpstr>Sylfaen</vt:lpstr>
      <vt:lpstr>TimesLTStd-Roman</vt:lpstr>
      <vt:lpstr>Parcel</vt:lpstr>
      <vt:lpstr>Strategic management Chapter 10</vt:lpstr>
      <vt:lpstr>Strategy Execution</vt:lpstr>
      <vt:lpstr>Strategy Execution</vt:lpstr>
      <vt:lpstr>Accenture</vt:lpstr>
      <vt:lpstr>Formulation/Implementation</vt:lpstr>
      <vt:lpstr>Implementation</vt:lpstr>
      <vt:lpstr>Implementation</vt:lpstr>
      <vt:lpstr>Annual Objectives</vt:lpstr>
      <vt:lpstr>PowerPoint Presentation</vt:lpstr>
      <vt:lpstr>Annual Objectives</vt:lpstr>
      <vt:lpstr>Policies</vt:lpstr>
      <vt:lpstr>Resource Allocation</vt:lpstr>
      <vt:lpstr>Managing Conflict</vt:lpstr>
      <vt:lpstr>Matching Structure with Strategy</vt:lpstr>
      <vt:lpstr>The span of control</vt:lpstr>
      <vt:lpstr>The Functional Structure</vt:lpstr>
      <vt:lpstr>The Divisional Structure</vt:lpstr>
      <vt:lpstr>The Divisional Structure</vt:lpstr>
      <vt:lpstr>The Strategic Business Unit (SBU) Structure</vt:lpstr>
      <vt:lpstr>The Matrix Structure</vt:lpstr>
      <vt:lpstr>PowerPoint Presentation</vt:lpstr>
      <vt:lpstr>Human Resource Concerns When Implementing Strategies</vt:lpstr>
      <vt:lpstr>Employee Stock Ownership Plans (ESOPs)</vt:lpstr>
      <vt:lpstr>Balancing Work Life and Home Life</vt:lpstr>
      <vt:lpstr>PowerPoint Presentation</vt:lpstr>
      <vt:lpstr>Benefits of a Diverse Workforce</vt:lpstr>
      <vt:lpstr>Corporate Wellness Programs</vt:lpstr>
      <vt:lpstr>Developing an Organizational Chart for a Georgian company (insurance/ banking/ retail chain)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სტრატეგიული მენეჯმენტი</dc:title>
  <dc:creator>Maka</dc:creator>
  <cp:lastModifiedBy>Maka</cp:lastModifiedBy>
  <cp:revision>595</cp:revision>
  <dcterms:created xsi:type="dcterms:W3CDTF">2021-09-14T19:04:32Z</dcterms:created>
  <dcterms:modified xsi:type="dcterms:W3CDTF">2023-05-24T02:58:38Z</dcterms:modified>
</cp:coreProperties>
</file>